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  <p:sldMasterId id="2147483698" r:id="rId2"/>
  </p:sldMasterIdLst>
  <p:notesMasterIdLst>
    <p:notesMasterId r:id="rId47"/>
  </p:notesMasterIdLst>
  <p:handoutMasterIdLst>
    <p:handoutMasterId r:id="rId48"/>
  </p:handoutMasterIdLst>
  <p:sldIdLst>
    <p:sldId id="265" r:id="rId3"/>
    <p:sldId id="288" r:id="rId4"/>
    <p:sldId id="333" r:id="rId5"/>
    <p:sldId id="338" r:id="rId6"/>
    <p:sldId id="356" r:id="rId7"/>
    <p:sldId id="357" r:id="rId8"/>
    <p:sldId id="358" r:id="rId9"/>
    <p:sldId id="360" r:id="rId10"/>
    <p:sldId id="361" r:id="rId11"/>
    <p:sldId id="363" r:id="rId12"/>
    <p:sldId id="364" r:id="rId13"/>
    <p:sldId id="365" r:id="rId14"/>
    <p:sldId id="366" r:id="rId15"/>
    <p:sldId id="367" r:id="rId16"/>
    <p:sldId id="368" r:id="rId17"/>
    <p:sldId id="369" r:id="rId18"/>
    <p:sldId id="370" r:id="rId19"/>
    <p:sldId id="371" r:id="rId20"/>
    <p:sldId id="372" r:id="rId21"/>
    <p:sldId id="373" r:id="rId22"/>
    <p:sldId id="377" r:id="rId23"/>
    <p:sldId id="295" r:id="rId24"/>
    <p:sldId id="315" r:id="rId25"/>
    <p:sldId id="328" r:id="rId26"/>
    <p:sldId id="345" r:id="rId27"/>
    <p:sldId id="347" r:id="rId28"/>
    <p:sldId id="346" r:id="rId29"/>
    <p:sldId id="348" r:id="rId30"/>
    <p:sldId id="349" r:id="rId31"/>
    <p:sldId id="359" r:id="rId32"/>
    <p:sldId id="375" r:id="rId33"/>
    <p:sldId id="350" r:id="rId34"/>
    <p:sldId id="351" r:id="rId35"/>
    <p:sldId id="352" r:id="rId36"/>
    <p:sldId id="353" r:id="rId37"/>
    <p:sldId id="354" r:id="rId38"/>
    <p:sldId id="376" r:id="rId39"/>
    <p:sldId id="285" r:id="rId40"/>
    <p:sldId id="344" r:id="rId41"/>
    <p:sldId id="355" r:id="rId42"/>
    <p:sldId id="286" r:id="rId43"/>
    <p:sldId id="326" r:id="rId44"/>
    <p:sldId id="316" r:id="rId45"/>
    <p:sldId id="263" r:id="rId46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11">
          <p15:clr>
            <a:srgbClr val="A4A3A4"/>
          </p15:clr>
        </p15:guide>
        <p15:guide id="2" pos="287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40" autoAdjust="0"/>
    <p:restoredTop sz="94316" autoAdjust="0"/>
  </p:normalViewPr>
  <p:slideViewPr>
    <p:cSldViewPr snapToGrid="0" snapToObjects="1" showGuides="1">
      <p:cViewPr varScale="1">
        <p:scale>
          <a:sx n="144" d="100"/>
          <a:sy n="144" d="100"/>
        </p:scale>
        <p:origin x="672" y="114"/>
      </p:cViewPr>
      <p:guideLst>
        <p:guide orient="horz" pos="1611"/>
        <p:guide pos="287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6.xml"/><Relationship Id="rId51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BA220FC-21E3-4F9A-BDF6-E8CBE1F27768}" type="doc">
      <dgm:prSet loTypeId="urn:microsoft.com/office/officeart/2005/8/layout/hierarchy4" loCatId="hierarchy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9DB38D44-7C5D-4040-9CE3-8A748C68BDFA}">
      <dgm:prSet phldrT="[Текст]"/>
      <dgm:spPr/>
      <dgm:t>
        <a:bodyPr/>
        <a:lstStyle/>
        <a:p>
          <a:r>
            <a:rPr lang="ru-RU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Подходы к регулированию отношений в сфере обеспечения единства измерений</a:t>
          </a:r>
          <a:endParaRPr lang="ru-RU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011A6E6-E5E7-47D5-88AE-92D811E8B3BA}" type="parTrans" cxnId="{C683C367-EF57-4239-9845-3F162454243A}">
      <dgm:prSet/>
      <dgm:spPr/>
      <dgm:t>
        <a:bodyPr/>
        <a:lstStyle/>
        <a:p>
          <a:endParaRPr lang="ru-RU"/>
        </a:p>
      </dgm:t>
    </dgm:pt>
    <dgm:pt modelId="{A1719446-9A46-4A19-AE86-DE56A0A5401D}" type="sibTrans" cxnId="{C683C367-EF57-4239-9845-3F162454243A}">
      <dgm:prSet/>
      <dgm:spPr/>
      <dgm:t>
        <a:bodyPr/>
        <a:lstStyle/>
        <a:p>
          <a:endParaRPr lang="ru-RU"/>
        </a:p>
      </dgm:t>
    </dgm:pt>
    <dgm:pt modelId="{A132C9AB-7A46-4CC2-8E6D-4D949A47C6AC}">
      <dgm:prSet phldrT="[Текст]"/>
      <dgm:spPr/>
      <dgm:t>
        <a:bodyPr/>
        <a:lstStyle/>
        <a:p>
          <a:r>
            <a:rPr lang="ru-RU" b="1" u="sng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Регрессивный</a:t>
          </a:r>
          <a:r>
            <a:rPr lang="ru-RU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dirty="0" smtClean="0"/>
            <a:t>- </a:t>
          </a:r>
          <a:r>
            <a:rPr lang="ru-RU" dirty="0" smtClean="0">
              <a:latin typeface="Times New Roman" panose="02020603050405020304" pitchFamily="18" charset="0"/>
              <a:ea typeface="Times New Roman" panose="02020603050405020304" pitchFamily="18" charset="0"/>
            </a:rPr>
            <a:t>стремление вернуться в той или иной форме к преимущественному (в крайнем проявлении – тотальному) централизованному государственному регулированию</a:t>
          </a:r>
          <a:endParaRPr lang="ru-RU" dirty="0">
            <a:latin typeface="Times New Roman" panose="02020603050405020304" pitchFamily="18" charset="0"/>
            <a:ea typeface="Times New Roman" panose="02020603050405020304" pitchFamily="18" charset="0"/>
          </a:endParaRPr>
        </a:p>
      </dgm:t>
    </dgm:pt>
    <dgm:pt modelId="{1E4FEB6F-4A43-412F-B1F3-2C7F66807198}" type="parTrans" cxnId="{92513AC6-26FC-4809-AF31-BE0E61E3B26F}">
      <dgm:prSet/>
      <dgm:spPr/>
      <dgm:t>
        <a:bodyPr/>
        <a:lstStyle/>
        <a:p>
          <a:endParaRPr lang="ru-RU"/>
        </a:p>
      </dgm:t>
    </dgm:pt>
    <dgm:pt modelId="{AA76EE1B-72AC-49FA-B726-D187BFB422C9}" type="sibTrans" cxnId="{92513AC6-26FC-4809-AF31-BE0E61E3B26F}">
      <dgm:prSet/>
      <dgm:spPr/>
      <dgm:t>
        <a:bodyPr/>
        <a:lstStyle/>
        <a:p>
          <a:endParaRPr lang="ru-RU"/>
        </a:p>
      </dgm:t>
    </dgm:pt>
    <dgm:pt modelId="{55A7EFD1-BFC6-4362-8945-BF05D1558DEC}">
      <dgm:prSet phldrT="[Текст]"/>
      <dgm:spPr/>
      <dgm:t>
        <a:bodyPr/>
        <a:lstStyle/>
        <a:p>
          <a:r>
            <a:rPr lang="ru-RU" b="1" i="0" u="sng" dirty="0" smtClean="0">
              <a:latin typeface="Times New Roman" panose="02020603050405020304" pitchFamily="18" charset="0"/>
              <a:ea typeface="Times New Roman" panose="02020603050405020304" pitchFamily="18" charset="0"/>
            </a:rPr>
            <a:t>Либеральный</a:t>
          </a:r>
          <a:r>
            <a:rPr lang="ru-RU" dirty="0" smtClean="0">
              <a:latin typeface="Times New Roman" panose="02020603050405020304" pitchFamily="18" charset="0"/>
              <a:ea typeface="Times New Roman" panose="02020603050405020304" pitchFamily="18" charset="0"/>
            </a:rPr>
            <a:t> - желание освободить (в крайнем проявлении – полностью) производственную деятельность от государственного регулирования</a:t>
          </a:r>
          <a:endParaRPr lang="ru-RU" dirty="0"/>
        </a:p>
      </dgm:t>
    </dgm:pt>
    <dgm:pt modelId="{678DC883-B777-46A9-9BF0-06D1ABDA147C}" type="parTrans" cxnId="{F09F9008-800D-4F91-9C33-413776F53111}">
      <dgm:prSet/>
      <dgm:spPr/>
      <dgm:t>
        <a:bodyPr/>
        <a:lstStyle/>
        <a:p>
          <a:endParaRPr lang="ru-RU"/>
        </a:p>
      </dgm:t>
    </dgm:pt>
    <dgm:pt modelId="{A9BDF683-1C8E-4651-8ACE-58A9DE0490E4}" type="sibTrans" cxnId="{F09F9008-800D-4F91-9C33-413776F53111}">
      <dgm:prSet/>
      <dgm:spPr/>
      <dgm:t>
        <a:bodyPr/>
        <a:lstStyle/>
        <a:p>
          <a:endParaRPr lang="ru-RU"/>
        </a:p>
      </dgm:t>
    </dgm:pt>
    <dgm:pt modelId="{C70BD6AD-8961-48DF-8937-6630B682A548}">
      <dgm:prSet/>
      <dgm:spPr/>
      <dgm:t>
        <a:bodyPr/>
        <a:lstStyle/>
        <a:p>
          <a:r>
            <a:rPr lang="ru-RU" b="1" i="0" u="sng" dirty="0" smtClean="0">
              <a:latin typeface="Times New Roman" panose="02020603050405020304" pitchFamily="18" charset="0"/>
              <a:ea typeface="Times New Roman" panose="02020603050405020304" pitchFamily="18" charset="0"/>
            </a:rPr>
            <a:t>Юридический</a:t>
          </a:r>
          <a:r>
            <a:rPr lang="ru-RU" dirty="0" smtClean="0">
              <a:latin typeface="Times New Roman" panose="02020603050405020304" pitchFamily="18" charset="0"/>
              <a:ea typeface="Times New Roman" panose="02020603050405020304" pitchFamily="18" charset="0"/>
            </a:rPr>
            <a:t>, предполагает, что государство устанавливает обязательные правила, включая обязательные метрологические процедуры, после чего с помощью правовых инструментов реагирует на </a:t>
          </a:r>
          <a:r>
            <a:rPr lang="ru-RU" i="1" dirty="0" smtClean="0">
              <a:latin typeface="Times New Roman" panose="02020603050405020304" pitchFamily="18" charset="0"/>
              <a:ea typeface="Times New Roman" panose="02020603050405020304" pitchFamily="18" charset="0"/>
            </a:rPr>
            <a:t>последствия</a:t>
          </a:r>
          <a:r>
            <a:rPr lang="ru-RU" dirty="0" smtClean="0">
              <a:latin typeface="Times New Roman" panose="02020603050405020304" pitchFamily="18" charset="0"/>
              <a:ea typeface="Times New Roman" panose="02020603050405020304" pitchFamily="18" charset="0"/>
            </a:rPr>
            <a:t> их выполнения или невыполнения. При этом сами правила выполняются добросовестными субъектами экономической деятельности, включая мониторинг ситуации силами саморегулируемых организаций. </a:t>
          </a:r>
          <a:endParaRPr lang="ru-RU" dirty="0"/>
        </a:p>
      </dgm:t>
    </dgm:pt>
    <dgm:pt modelId="{875B1A25-F634-4F99-AA72-A3DEFD6530C0}" type="parTrans" cxnId="{C7639D7C-4123-401D-B5AA-4370C928D54D}">
      <dgm:prSet/>
      <dgm:spPr/>
      <dgm:t>
        <a:bodyPr/>
        <a:lstStyle/>
        <a:p>
          <a:endParaRPr lang="ru-RU"/>
        </a:p>
      </dgm:t>
    </dgm:pt>
    <dgm:pt modelId="{34F85DA4-BB03-4DAD-B0CF-0A172FBD6E63}" type="sibTrans" cxnId="{C7639D7C-4123-401D-B5AA-4370C928D54D}">
      <dgm:prSet/>
      <dgm:spPr/>
      <dgm:t>
        <a:bodyPr/>
        <a:lstStyle/>
        <a:p>
          <a:endParaRPr lang="ru-RU"/>
        </a:p>
      </dgm:t>
    </dgm:pt>
    <dgm:pt modelId="{8AF67460-634A-4019-91B7-9B2600D462A7}">
      <dgm:prSet/>
      <dgm:spPr/>
      <dgm:t>
        <a:bodyPr/>
        <a:lstStyle/>
        <a:p>
          <a:r>
            <a:rPr lang="ru-RU" b="1" i="0" u="sng" dirty="0" smtClean="0">
              <a:latin typeface="Times New Roman" panose="02020603050405020304" pitchFamily="18" charset="0"/>
              <a:ea typeface="Times New Roman" panose="02020603050405020304" pitchFamily="18" charset="0"/>
            </a:rPr>
            <a:t>Надзорный</a:t>
          </a:r>
          <a:r>
            <a:rPr lang="ru-RU" dirty="0" smtClean="0">
              <a:latin typeface="Times New Roman" panose="02020603050405020304" pitchFamily="18" charset="0"/>
              <a:ea typeface="Times New Roman" panose="02020603050405020304" pitchFamily="18" charset="0"/>
            </a:rPr>
            <a:t>, исходит из необходимости, силами государства и уполномоченных им органов, следить </a:t>
          </a:r>
          <a:r>
            <a:rPr lang="ru-RU" i="1" dirty="0" smtClean="0">
              <a:latin typeface="Times New Roman" panose="02020603050405020304" pitchFamily="18" charset="0"/>
              <a:ea typeface="Times New Roman" panose="02020603050405020304" pitchFamily="18" charset="0"/>
            </a:rPr>
            <a:t>за выполнением</a:t>
          </a:r>
          <a:r>
            <a:rPr lang="ru-RU" dirty="0" smtClean="0">
              <a:latin typeface="Times New Roman" panose="02020603050405020304" pitchFamily="18" charset="0"/>
              <a:ea typeface="Times New Roman" panose="02020603050405020304" pitchFamily="18" charset="0"/>
            </a:rPr>
            <a:t> обязательных правил.</a:t>
          </a:r>
          <a:endParaRPr lang="ru-RU" dirty="0"/>
        </a:p>
      </dgm:t>
    </dgm:pt>
    <dgm:pt modelId="{30F0575C-1BFE-43CF-9954-F8652E2CD0FB}" type="parTrans" cxnId="{6C6AA640-6469-4030-9E1A-C1F4DAEAC6AA}">
      <dgm:prSet/>
      <dgm:spPr/>
      <dgm:t>
        <a:bodyPr/>
        <a:lstStyle/>
        <a:p>
          <a:endParaRPr lang="ru-RU"/>
        </a:p>
      </dgm:t>
    </dgm:pt>
    <dgm:pt modelId="{30D5DB30-CC8E-4F86-929C-EAF6C578DCFB}" type="sibTrans" cxnId="{6C6AA640-6469-4030-9E1A-C1F4DAEAC6AA}">
      <dgm:prSet/>
      <dgm:spPr/>
      <dgm:t>
        <a:bodyPr/>
        <a:lstStyle/>
        <a:p>
          <a:endParaRPr lang="ru-RU"/>
        </a:p>
      </dgm:t>
    </dgm:pt>
    <dgm:pt modelId="{50EA16A0-676C-4804-BB90-81EA1F036DEA}" type="pres">
      <dgm:prSet presAssocID="{EBA220FC-21E3-4F9A-BDF6-E8CBE1F27768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ru-RU"/>
        </a:p>
      </dgm:t>
    </dgm:pt>
    <dgm:pt modelId="{B8A988CC-E621-402A-9D2E-99B654262213}" type="pres">
      <dgm:prSet presAssocID="{9DB38D44-7C5D-4040-9CE3-8A748C68BDFA}" presName="vertOne" presStyleCnt="0"/>
      <dgm:spPr/>
    </dgm:pt>
    <dgm:pt modelId="{2DF1C15B-1C6D-4C6D-8ACA-B827E5D7CFC6}" type="pres">
      <dgm:prSet presAssocID="{9DB38D44-7C5D-4040-9CE3-8A748C68BDFA}" presName="txOne" presStyleLbl="node0" presStyleIdx="0" presStyleCnt="1" custScaleY="12702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87BB32A6-356A-4004-A407-D88EB7447FE5}" type="pres">
      <dgm:prSet presAssocID="{9DB38D44-7C5D-4040-9CE3-8A748C68BDFA}" presName="parTransOne" presStyleCnt="0"/>
      <dgm:spPr/>
    </dgm:pt>
    <dgm:pt modelId="{6E45789F-A82B-454D-BC0F-27D937579FEB}" type="pres">
      <dgm:prSet presAssocID="{9DB38D44-7C5D-4040-9CE3-8A748C68BDFA}" presName="horzOne" presStyleCnt="0"/>
      <dgm:spPr/>
    </dgm:pt>
    <dgm:pt modelId="{73ED0657-989C-414D-91F3-9427798C3972}" type="pres">
      <dgm:prSet presAssocID="{A132C9AB-7A46-4CC2-8E6D-4D949A47C6AC}" presName="vertTwo" presStyleCnt="0"/>
      <dgm:spPr/>
    </dgm:pt>
    <dgm:pt modelId="{47639A64-D715-4256-9E2F-C040415AAA24}" type="pres">
      <dgm:prSet presAssocID="{A132C9AB-7A46-4CC2-8E6D-4D949A47C6AC}" presName="txTwo" presStyleLbl="node2" presStyleIdx="0" presStyleCnt="4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A38D3100-4385-4EF5-A1E6-3EBD7B81AA1C}" type="pres">
      <dgm:prSet presAssocID="{A132C9AB-7A46-4CC2-8E6D-4D949A47C6AC}" presName="horzTwo" presStyleCnt="0"/>
      <dgm:spPr/>
    </dgm:pt>
    <dgm:pt modelId="{225FE43B-1B81-4FAF-9EFD-5CED540CA1A7}" type="pres">
      <dgm:prSet presAssocID="{AA76EE1B-72AC-49FA-B726-D187BFB422C9}" presName="sibSpaceTwo" presStyleCnt="0"/>
      <dgm:spPr/>
    </dgm:pt>
    <dgm:pt modelId="{D13E0D5D-45A2-4DED-BD49-937B80BF7CFC}" type="pres">
      <dgm:prSet presAssocID="{55A7EFD1-BFC6-4362-8945-BF05D1558DEC}" presName="vertTwo" presStyleCnt="0"/>
      <dgm:spPr/>
    </dgm:pt>
    <dgm:pt modelId="{9D04133F-9012-4729-8A5C-D26E97936559}" type="pres">
      <dgm:prSet presAssocID="{55A7EFD1-BFC6-4362-8945-BF05D1558DEC}" presName="txTwo" presStyleLbl="node2" presStyleIdx="1" presStyleCnt="4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28E449CC-F2D9-4E2D-BBDE-EFE363EC521C}" type="pres">
      <dgm:prSet presAssocID="{55A7EFD1-BFC6-4362-8945-BF05D1558DEC}" presName="horzTwo" presStyleCnt="0"/>
      <dgm:spPr/>
    </dgm:pt>
    <dgm:pt modelId="{C46059FE-8204-44E9-A44C-670719683211}" type="pres">
      <dgm:prSet presAssocID="{A9BDF683-1C8E-4651-8ACE-58A9DE0490E4}" presName="sibSpaceTwo" presStyleCnt="0"/>
      <dgm:spPr/>
    </dgm:pt>
    <dgm:pt modelId="{041B84B3-EC2C-43D9-901C-F43EAB8AB3ED}" type="pres">
      <dgm:prSet presAssocID="{C70BD6AD-8961-48DF-8937-6630B682A548}" presName="vertTwo" presStyleCnt="0"/>
      <dgm:spPr/>
    </dgm:pt>
    <dgm:pt modelId="{92E33C32-241A-4BF9-A5CD-B9DA41B0AC40}" type="pres">
      <dgm:prSet presAssocID="{C70BD6AD-8961-48DF-8937-6630B682A548}" presName="txTwo" presStyleLbl="node2" presStyleIdx="2" presStyleCnt="4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5DB6FF0E-3875-4260-8051-2DD63A3A9323}" type="pres">
      <dgm:prSet presAssocID="{C70BD6AD-8961-48DF-8937-6630B682A548}" presName="horzTwo" presStyleCnt="0"/>
      <dgm:spPr/>
    </dgm:pt>
    <dgm:pt modelId="{2E2F06E4-4E58-4620-9C54-BF03DDC08371}" type="pres">
      <dgm:prSet presAssocID="{34F85DA4-BB03-4DAD-B0CF-0A172FBD6E63}" presName="sibSpaceTwo" presStyleCnt="0"/>
      <dgm:spPr/>
    </dgm:pt>
    <dgm:pt modelId="{AD0E886A-6D99-4843-B2C1-B4286E0BECEB}" type="pres">
      <dgm:prSet presAssocID="{8AF67460-634A-4019-91B7-9B2600D462A7}" presName="vertTwo" presStyleCnt="0"/>
      <dgm:spPr/>
    </dgm:pt>
    <dgm:pt modelId="{0641EFEE-CCCB-4113-99BC-60D08BFD9969}" type="pres">
      <dgm:prSet presAssocID="{8AF67460-634A-4019-91B7-9B2600D462A7}" presName="txTwo" presStyleLbl="node2" presStyleIdx="3" presStyleCnt="4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CDA7B025-4C39-4FCA-BE8E-CB687E6797CD}" type="pres">
      <dgm:prSet presAssocID="{8AF67460-634A-4019-91B7-9B2600D462A7}" presName="horzTwo" presStyleCnt="0"/>
      <dgm:spPr/>
    </dgm:pt>
  </dgm:ptLst>
  <dgm:cxnLst>
    <dgm:cxn modelId="{B2C0128D-FC42-4708-93A2-8A267EE84DF5}" type="presOf" srcId="{EBA220FC-21E3-4F9A-BDF6-E8CBE1F27768}" destId="{50EA16A0-676C-4804-BB90-81EA1F036DEA}" srcOrd="0" destOrd="0" presId="urn:microsoft.com/office/officeart/2005/8/layout/hierarchy4"/>
    <dgm:cxn modelId="{63428244-12BE-4891-83C4-87E966DA28ED}" type="presOf" srcId="{55A7EFD1-BFC6-4362-8945-BF05D1558DEC}" destId="{9D04133F-9012-4729-8A5C-D26E97936559}" srcOrd="0" destOrd="0" presId="urn:microsoft.com/office/officeart/2005/8/layout/hierarchy4"/>
    <dgm:cxn modelId="{B6BFD159-1504-49F1-BC30-4374A7F3E866}" type="presOf" srcId="{A132C9AB-7A46-4CC2-8E6D-4D949A47C6AC}" destId="{47639A64-D715-4256-9E2F-C040415AAA24}" srcOrd="0" destOrd="0" presId="urn:microsoft.com/office/officeart/2005/8/layout/hierarchy4"/>
    <dgm:cxn modelId="{92513AC6-26FC-4809-AF31-BE0E61E3B26F}" srcId="{9DB38D44-7C5D-4040-9CE3-8A748C68BDFA}" destId="{A132C9AB-7A46-4CC2-8E6D-4D949A47C6AC}" srcOrd="0" destOrd="0" parTransId="{1E4FEB6F-4A43-412F-B1F3-2C7F66807198}" sibTransId="{AA76EE1B-72AC-49FA-B726-D187BFB422C9}"/>
    <dgm:cxn modelId="{04A88AD8-B3F9-4DFB-8011-B6CCA8CA542F}" type="presOf" srcId="{9DB38D44-7C5D-4040-9CE3-8A748C68BDFA}" destId="{2DF1C15B-1C6D-4C6D-8ACA-B827E5D7CFC6}" srcOrd="0" destOrd="0" presId="urn:microsoft.com/office/officeart/2005/8/layout/hierarchy4"/>
    <dgm:cxn modelId="{7C7BE0EF-C2A9-4F19-825F-5392E69B665E}" type="presOf" srcId="{C70BD6AD-8961-48DF-8937-6630B682A548}" destId="{92E33C32-241A-4BF9-A5CD-B9DA41B0AC40}" srcOrd="0" destOrd="0" presId="urn:microsoft.com/office/officeart/2005/8/layout/hierarchy4"/>
    <dgm:cxn modelId="{713DDC2F-71F4-4A56-B09D-4534A6FC86EE}" type="presOf" srcId="{8AF67460-634A-4019-91B7-9B2600D462A7}" destId="{0641EFEE-CCCB-4113-99BC-60D08BFD9969}" srcOrd="0" destOrd="0" presId="urn:microsoft.com/office/officeart/2005/8/layout/hierarchy4"/>
    <dgm:cxn modelId="{6C6AA640-6469-4030-9E1A-C1F4DAEAC6AA}" srcId="{9DB38D44-7C5D-4040-9CE3-8A748C68BDFA}" destId="{8AF67460-634A-4019-91B7-9B2600D462A7}" srcOrd="3" destOrd="0" parTransId="{30F0575C-1BFE-43CF-9954-F8652E2CD0FB}" sibTransId="{30D5DB30-CC8E-4F86-929C-EAF6C578DCFB}"/>
    <dgm:cxn modelId="{F09F9008-800D-4F91-9C33-413776F53111}" srcId="{9DB38D44-7C5D-4040-9CE3-8A748C68BDFA}" destId="{55A7EFD1-BFC6-4362-8945-BF05D1558DEC}" srcOrd="1" destOrd="0" parTransId="{678DC883-B777-46A9-9BF0-06D1ABDA147C}" sibTransId="{A9BDF683-1C8E-4651-8ACE-58A9DE0490E4}"/>
    <dgm:cxn modelId="{C683C367-EF57-4239-9845-3F162454243A}" srcId="{EBA220FC-21E3-4F9A-BDF6-E8CBE1F27768}" destId="{9DB38D44-7C5D-4040-9CE3-8A748C68BDFA}" srcOrd="0" destOrd="0" parTransId="{4011A6E6-E5E7-47D5-88AE-92D811E8B3BA}" sibTransId="{A1719446-9A46-4A19-AE86-DE56A0A5401D}"/>
    <dgm:cxn modelId="{C7639D7C-4123-401D-B5AA-4370C928D54D}" srcId="{9DB38D44-7C5D-4040-9CE3-8A748C68BDFA}" destId="{C70BD6AD-8961-48DF-8937-6630B682A548}" srcOrd="2" destOrd="0" parTransId="{875B1A25-F634-4F99-AA72-A3DEFD6530C0}" sibTransId="{34F85DA4-BB03-4DAD-B0CF-0A172FBD6E63}"/>
    <dgm:cxn modelId="{4E460C2D-A3AF-4997-B849-4E2D030C8853}" type="presParOf" srcId="{50EA16A0-676C-4804-BB90-81EA1F036DEA}" destId="{B8A988CC-E621-402A-9D2E-99B654262213}" srcOrd="0" destOrd="0" presId="urn:microsoft.com/office/officeart/2005/8/layout/hierarchy4"/>
    <dgm:cxn modelId="{5FEFD827-C951-404A-8C58-12ABCECDCC3B}" type="presParOf" srcId="{B8A988CC-E621-402A-9D2E-99B654262213}" destId="{2DF1C15B-1C6D-4C6D-8ACA-B827E5D7CFC6}" srcOrd="0" destOrd="0" presId="urn:microsoft.com/office/officeart/2005/8/layout/hierarchy4"/>
    <dgm:cxn modelId="{C65FC910-330C-4C25-B0D2-528AA3848720}" type="presParOf" srcId="{B8A988CC-E621-402A-9D2E-99B654262213}" destId="{87BB32A6-356A-4004-A407-D88EB7447FE5}" srcOrd="1" destOrd="0" presId="urn:microsoft.com/office/officeart/2005/8/layout/hierarchy4"/>
    <dgm:cxn modelId="{9544961F-54C6-47E9-BBD2-FAE7AF95D728}" type="presParOf" srcId="{B8A988CC-E621-402A-9D2E-99B654262213}" destId="{6E45789F-A82B-454D-BC0F-27D937579FEB}" srcOrd="2" destOrd="0" presId="urn:microsoft.com/office/officeart/2005/8/layout/hierarchy4"/>
    <dgm:cxn modelId="{303ACEAD-8387-48E4-9C9F-74087AD823CE}" type="presParOf" srcId="{6E45789F-A82B-454D-BC0F-27D937579FEB}" destId="{73ED0657-989C-414D-91F3-9427798C3972}" srcOrd="0" destOrd="0" presId="urn:microsoft.com/office/officeart/2005/8/layout/hierarchy4"/>
    <dgm:cxn modelId="{38B284CE-27F1-4A30-8E05-5C0B125B8DE5}" type="presParOf" srcId="{73ED0657-989C-414D-91F3-9427798C3972}" destId="{47639A64-D715-4256-9E2F-C040415AAA24}" srcOrd="0" destOrd="0" presId="urn:microsoft.com/office/officeart/2005/8/layout/hierarchy4"/>
    <dgm:cxn modelId="{356E0757-5895-4A72-801A-36B4DA3F8466}" type="presParOf" srcId="{73ED0657-989C-414D-91F3-9427798C3972}" destId="{A38D3100-4385-4EF5-A1E6-3EBD7B81AA1C}" srcOrd="1" destOrd="0" presId="urn:microsoft.com/office/officeart/2005/8/layout/hierarchy4"/>
    <dgm:cxn modelId="{F1DEEE7D-FD41-4103-80B3-E94479FFA381}" type="presParOf" srcId="{6E45789F-A82B-454D-BC0F-27D937579FEB}" destId="{225FE43B-1B81-4FAF-9EFD-5CED540CA1A7}" srcOrd="1" destOrd="0" presId="urn:microsoft.com/office/officeart/2005/8/layout/hierarchy4"/>
    <dgm:cxn modelId="{C47CDF02-D210-4B08-B4B4-FE43CA4381F4}" type="presParOf" srcId="{6E45789F-A82B-454D-BC0F-27D937579FEB}" destId="{D13E0D5D-45A2-4DED-BD49-937B80BF7CFC}" srcOrd="2" destOrd="0" presId="urn:microsoft.com/office/officeart/2005/8/layout/hierarchy4"/>
    <dgm:cxn modelId="{11642B7A-1AAB-46B1-9C50-DF151460AF55}" type="presParOf" srcId="{D13E0D5D-45A2-4DED-BD49-937B80BF7CFC}" destId="{9D04133F-9012-4729-8A5C-D26E97936559}" srcOrd="0" destOrd="0" presId="urn:microsoft.com/office/officeart/2005/8/layout/hierarchy4"/>
    <dgm:cxn modelId="{23551B6D-BF1B-4E55-9336-64C2C5E35AB1}" type="presParOf" srcId="{D13E0D5D-45A2-4DED-BD49-937B80BF7CFC}" destId="{28E449CC-F2D9-4E2D-BBDE-EFE363EC521C}" srcOrd="1" destOrd="0" presId="urn:microsoft.com/office/officeart/2005/8/layout/hierarchy4"/>
    <dgm:cxn modelId="{CA14C012-DCBE-46CB-AF71-D536AEDC5E3A}" type="presParOf" srcId="{6E45789F-A82B-454D-BC0F-27D937579FEB}" destId="{C46059FE-8204-44E9-A44C-670719683211}" srcOrd="3" destOrd="0" presId="urn:microsoft.com/office/officeart/2005/8/layout/hierarchy4"/>
    <dgm:cxn modelId="{14030806-5F85-47B3-8905-82280F92DE91}" type="presParOf" srcId="{6E45789F-A82B-454D-BC0F-27D937579FEB}" destId="{041B84B3-EC2C-43D9-901C-F43EAB8AB3ED}" srcOrd="4" destOrd="0" presId="urn:microsoft.com/office/officeart/2005/8/layout/hierarchy4"/>
    <dgm:cxn modelId="{11830845-B055-482D-A5BF-D85F81870FAA}" type="presParOf" srcId="{041B84B3-EC2C-43D9-901C-F43EAB8AB3ED}" destId="{92E33C32-241A-4BF9-A5CD-B9DA41B0AC40}" srcOrd="0" destOrd="0" presId="urn:microsoft.com/office/officeart/2005/8/layout/hierarchy4"/>
    <dgm:cxn modelId="{B43031A0-1874-44B7-B07C-95BDF5271EB7}" type="presParOf" srcId="{041B84B3-EC2C-43D9-901C-F43EAB8AB3ED}" destId="{5DB6FF0E-3875-4260-8051-2DD63A3A9323}" srcOrd="1" destOrd="0" presId="urn:microsoft.com/office/officeart/2005/8/layout/hierarchy4"/>
    <dgm:cxn modelId="{77CEB780-11F7-428D-A075-BCFD96CDB278}" type="presParOf" srcId="{6E45789F-A82B-454D-BC0F-27D937579FEB}" destId="{2E2F06E4-4E58-4620-9C54-BF03DDC08371}" srcOrd="5" destOrd="0" presId="urn:microsoft.com/office/officeart/2005/8/layout/hierarchy4"/>
    <dgm:cxn modelId="{731B4626-587B-4352-B51B-7C09D9394703}" type="presParOf" srcId="{6E45789F-A82B-454D-BC0F-27D937579FEB}" destId="{AD0E886A-6D99-4843-B2C1-B4286E0BECEB}" srcOrd="6" destOrd="0" presId="urn:microsoft.com/office/officeart/2005/8/layout/hierarchy4"/>
    <dgm:cxn modelId="{AD7213B5-0F1D-4B7B-82FD-C150C616510D}" type="presParOf" srcId="{AD0E886A-6D99-4843-B2C1-B4286E0BECEB}" destId="{0641EFEE-CCCB-4113-99BC-60D08BFD9969}" srcOrd="0" destOrd="0" presId="urn:microsoft.com/office/officeart/2005/8/layout/hierarchy4"/>
    <dgm:cxn modelId="{C37CAFF4-9426-465A-88CA-5995FB610F48}" type="presParOf" srcId="{AD0E886A-6D99-4843-B2C1-B4286E0BECEB}" destId="{CDA7B025-4C39-4FCA-BE8E-CB687E6797CD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343CFEE-D06C-41C5-A54F-309CE7A690B3}" type="doc">
      <dgm:prSet loTypeId="urn:microsoft.com/office/officeart/2008/layout/LinedList" loCatId="list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ru-RU"/>
        </a:p>
      </dgm:t>
    </dgm:pt>
    <dgm:pt modelId="{82D6161E-222A-41F6-8B63-B81DE2B509B4}">
      <dgm:prSet phldrT="[Текст]"/>
      <dgm:spPr/>
      <dgm:t>
        <a:bodyPr/>
        <a:lstStyle/>
        <a:p>
          <a:r>
            <a:rPr lang="ru-RU" dirty="0" smtClean="0"/>
            <a:t>В зависимости от задач метрологического обеспечения за обеспечение единства измерений отвечают</a:t>
          </a:r>
          <a:endParaRPr lang="ru-RU" dirty="0"/>
        </a:p>
      </dgm:t>
    </dgm:pt>
    <dgm:pt modelId="{19523102-3E17-473A-B647-74541C6320C2}" type="parTrans" cxnId="{92718F1A-B91B-44F9-88FD-1262DFC44CCD}">
      <dgm:prSet/>
      <dgm:spPr/>
      <dgm:t>
        <a:bodyPr/>
        <a:lstStyle/>
        <a:p>
          <a:endParaRPr lang="ru-RU"/>
        </a:p>
      </dgm:t>
    </dgm:pt>
    <dgm:pt modelId="{263A37CC-F787-44AF-AC3F-369BAF4B0533}" type="sibTrans" cxnId="{92718F1A-B91B-44F9-88FD-1262DFC44CCD}">
      <dgm:prSet/>
      <dgm:spPr/>
      <dgm:t>
        <a:bodyPr/>
        <a:lstStyle/>
        <a:p>
          <a:endParaRPr lang="ru-RU"/>
        </a:p>
      </dgm:t>
    </dgm:pt>
    <dgm:pt modelId="{A45CB91F-9D27-4F6B-9E87-7238ACE2EAF8}">
      <dgm:prSet phldrT="[Текст]"/>
      <dgm:spPr/>
      <dgm:t>
        <a:bodyPr/>
        <a:lstStyle/>
        <a:p>
          <a:r>
            <a:rPr lang="ru-RU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1</a:t>
          </a:r>
          <a:r>
            <a:rPr lang="ru-RU" dirty="0" smtClean="0"/>
            <a:t>. Выбор рациональной номенклатуры измеряемых (контролируемых) величин, параметров → конструкторы, разработчики новых материалов, изделий или процессов на основе изучения и моделирования их (материалов, изделий или процессов) свойств</a:t>
          </a:r>
          <a:endParaRPr lang="ru-RU" dirty="0"/>
        </a:p>
      </dgm:t>
    </dgm:pt>
    <dgm:pt modelId="{6F71E0BB-1B6E-48F9-9BD9-D926C4F74060}" type="parTrans" cxnId="{CC0A2944-C903-4932-9E0F-B135E2AA3167}">
      <dgm:prSet/>
      <dgm:spPr/>
      <dgm:t>
        <a:bodyPr/>
        <a:lstStyle/>
        <a:p>
          <a:endParaRPr lang="ru-RU"/>
        </a:p>
      </dgm:t>
    </dgm:pt>
    <dgm:pt modelId="{52418389-6CB0-4E11-9734-B626F20D6AF4}" type="sibTrans" cxnId="{CC0A2944-C903-4932-9E0F-B135E2AA3167}">
      <dgm:prSet/>
      <dgm:spPr/>
      <dgm:t>
        <a:bodyPr/>
        <a:lstStyle/>
        <a:p>
          <a:endParaRPr lang="ru-RU"/>
        </a:p>
      </dgm:t>
    </dgm:pt>
    <dgm:pt modelId="{83243867-F9A1-4474-A7E3-932B503E48F8}">
      <dgm:prSet phldrT="[Текст]"/>
      <dgm:spPr/>
      <dgm:t>
        <a:bodyPr/>
        <a:lstStyle/>
        <a:p>
          <a:r>
            <a:rPr lang="ru-RU" dirty="0" smtClean="0"/>
            <a:t>2. Выбор норм точности → “потребители” измерительной информации, т.е. те,  для кого предназначены и кто будет производить, обмениваться (при торговле) или использовать новые вещества, изделия или процессы; </a:t>
          </a:r>
          <a:endParaRPr lang="ru-RU" dirty="0"/>
        </a:p>
      </dgm:t>
    </dgm:pt>
    <dgm:pt modelId="{5B20855D-3DA2-4F6B-8A7C-FF7551943F85}" type="parTrans" cxnId="{AF5EFAB3-1064-4170-B955-14C32A4510FB}">
      <dgm:prSet/>
      <dgm:spPr/>
      <dgm:t>
        <a:bodyPr/>
        <a:lstStyle/>
        <a:p>
          <a:endParaRPr lang="ru-RU"/>
        </a:p>
      </dgm:t>
    </dgm:pt>
    <dgm:pt modelId="{ADF95D5B-23DD-4B12-BAE5-557CCF8BF768}" type="sibTrans" cxnId="{AF5EFAB3-1064-4170-B955-14C32A4510FB}">
      <dgm:prSet/>
      <dgm:spPr/>
      <dgm:t>
        <a:bodyPr/>
        <a:lstStyle/>
        <a:p>
          <a:endParaRPr lang="ru-RU"/>
        </a:p>
      </dgm:t>
    </dgm:pt>
    <dgm:pt modelId="{E7727525-C4F8-4A11-9ED4-77E0AC4B0D80}">
      <dgm:prSet phldrT="[Текст]"/>
      <dgm:spPr/>
      <dgm:t>
        <a:bodyPr/>
        <a:lstStyle/>
        <a:p>
          <a:r>
            <a:rPr lang="ru-RU" dirty="0" smtClean="0"/>
            <a:t>4. Планирование и проведение измерений, испытаний и контроля → научно-технический персонал, разрабатывающий и осуществляющий технологические процессы изготовления материалов и изделий </a:t>
          </a:r>
          <a:endParaRPr lang="ru-RU" dirty="0"/>
        </a:p>
      </dgm:t>
    </dgm:pt>
    <dgm:pt modelId="{8B4FBDF2-432B-4919-A803-7EE81D9B293C}" type="parTrans" cxnId="{388D26F9-499C-4FDA-A0C5-EC2B2C83B7FD}">
      <dgm:prSet/>
      <dgm:spPr/>
      <dgm:t>
        <a:bodyPr/>
        <a:lstStyle/>
        <a:p>
          <a:endParaRPr lang="ru-RU"/>
        </a:p>
      </dgm:t>
    </dgm:pt>
    <dgm:pt modelId="{A02601DA-3E6D-4064-9BD5-092313D3880A}" type="sibTrans" cxnId="{388D26F9-499C-4FDA-A0C5-EC2B2C83B7FD}">
      <dgm:prSet/>
      <dgm:spPr/>
      <dgm:t>
        <a:bodyPr/>
        <a:lstStyle/>
        <a:p>
          <a:endParaRPr lang="ru-RU"/>
        </a:p>
      </dgm:t>
    </dgm:pt>
    <dgm:pt modelId="{DD25EDF1-AB0E-4D72-810F-335340DE018C}">
      <dgm:prSet phldrT="[Текст]"/>
      <dgm:spPr/>
      <dgm:t>
        <a:bodyPr/>
        <a:lstStyle/>
        <a:p>
          <a:r>
            <a:rPr lang="ru-RU" dirty="0" smtClean="0"/>
            <a:t>3. Метрологическая экспертиза → профессионально подготовленные группы экспертов, включающие конструкторов, технологов и специалистов ведомственных метрологических служб</a:t>
          </a:r>
          <a:endParaRPr lang="ru-RU" dirty="0"/>
        </a:p>
      </dgm:t>
    </dgm:pt>
    <dgm:pt modelId="{8ED911CD-DAFB-4A68-93A5-C4DBF73A6C10}" type="parTrans" cxnId="{3C6ADB66-4030-4100-AED7-D6AEFA237B8E}">
      <dgm:prSet/>
      <dgm:spPr/>
      <dgm:t>
        <a:bodyPr/>
        <a:lstStyle/>
        <a:p>
          <a:endParaRPr lang="ru-RU"/>
        </a:p>
      </dgm:t>
    </dgm:pt>
    <dgm:pt modelId="{3B79C76C-BEA9-4750-B0FA-BF753D0E701C}" type="sibTrans" cxnId="{3C6ADB66-4030-4100-AED7-D6AEFA237B8E}">
      <dgm:prSet/>
      <dgm:spPr/>
      <dgm:t>
        <a:bodyPr/>
        <a:lstStyle/>
        <a:p>
          <a:endParaRPr lang="ru-RU"/>
        </a:p>
      </dgm:t>
    </dgm:pt>
    <dgm:pt modelId="{389B1105-D8A1-48C9-90BA-B112E8A8620F}">
      <dgm:prSet phldrT="[Текст]"/>
      <dgm:spPr/>
      <dgm:t>
        <a:bodyPr/>
        <a:lstStyle/>
        <a:p>
          <a:r>
            <a:rPr lang="ru-RU" dirty="0" smtClean="0"/>
            <a:t>5. Обеспечение процессов измерений, испытаний и контроля техническими средствами → в централизованном порядке министерства, являющиеся разработчиками средств измерений, испытаний и контроля; в децентрализованном (например, </a:t>
          </a:r>
          <a:r>
            <a:rPr lang="ru-RU" dirty="0" err="1" smtClean="0"/>
            <a:t>нестандартизованные</a:t>
          </a:r>
          <a:r>
            <a:rPr lang="ru-RU" dirty="0" smtClean="0"/>
            <a:t> средства измерений и контроля, испытательное оборудование) - предприятия и организации, выполняющие операции измерений, испытаний и контроля</a:t>
          </a:r>
          <a:endParaRPr lang="ru-RU" dirty="0"/>
        </a:p>
      </dgm:t>
    </dgm:pt>
    <dgm:pt modelId="{FE6CAFFB-0F32-4AA7-BEE2-02C3F6B099C0}" type="parTrans" cxnId="{4EDB0B32-AF9C-48D2-950C-6AB491FDB6E8}">
      <dgm:prSet/>
      <dgm:spPr/>
      <dgm:t>
        <a:bodyPr/>
        <a:lstStyle/>
        <a:p>
          <a:endParaRPr lang="ru-RU"/>
        </a:p>
      </dgm:t>
    </dgm:pt>
    <dgm:pt modelId="{76AD1B99-7F0E-42FC-992E-F7B29EB29782}" type="sibTrans" cxnId="{4EDB0B32-AF9C-48D2-950C-6AB491FDB6E8}">
      <dgm:prSet/>
      <dgm:spPr/>
      <dgm:t>
        <a:bodyPr/>
        <a:lstStyle/>
        <a:p>
          <a:endParaRPr lang="ru-RU"/>
        </a:p>
      </dgm:t>
    </dgm:pt>
    <dgm:pt modelId="{5021CE4F-D104-4B1C-8F26-E14C72A32627}">
      <dgm:prSet phldrT="[Текст]"/>
      <dgm:spPr/>
      <dgm:t>
        <a:bodyPr/>
        <a:lstStyle/>
        <a:p>
          <a:r>
            <a:rPr lang="ru-RU" dirty="0" smtClean="0"/>
            <a:t>6. Поддержание технических средств в исправном состоянии → организации и предприятия, осуществляющие ремонт средств измерений, испытаний и контроля</a:t>
          </a:r>
          <a:endParaRPr lang="ru-RU" dirty="0"/>
        </a:p>
      </dgm:t>
    </dgm:pt>
    <dgm:pt modelId="{4CB9E8F9-32D8-4689-9D24-A594B8726029}" type="parTrans" cxnId="{F6271706-8D44-495A-AE71-D80B13922D27}">
      <dgm:prSet/>
      <dgm:spPr/>
      <dgm:t>
        <a:bodyPr/>
        <a:lstStyle/>
        <a:p>
          <a:endParaRPr lang="ru-RU"/>
        </a:p>
      </dgm:t>
    </dgm:pt>
    <dgm:pt modelId="{9E592FF1-B50E-433A-91DB-D234C70F604D}" type="sibTrans" cxnId="{F6271706-8D44-495A-AE71-D80B13922D27}">
      <dgm:prSet/>
      <dgm:spPr/>
      <dgm:t>
        <a:bodyPr/>
        <a:lstStyle/>
        <a:p>
          <a:endParaRPr lang="ru-RU"/>
        </a:p>
      </dgm:t>
    </dgm:pt>
    <dgm:pt modelId="{E72A88AD-8365-4676-B921-0B02AD3F5714}" type="pres">
      <dgm:prSet presAssocID="{D343CFEE-D06C-41C5-A54F-309CE7A690B3}" presName="vert0" presStyleCnt="0">
        <dgm:presLayoutVars>
          <dgm:dir/>
          <dgm:animOne val="branch"/>
          <dgm:animLvl val="lvl"/>
        </dgm:presLayoutVars>
      </dgm:prSet>
      <dgm:spPr/>
      <dgm:t>
        <a:bodyPr/>
        <a:lstStyle/>
        <a:p>
          <a:endParaRPr lang="ru-RU"/>
        </a:p>
      </dgm:t>
    </dgm:pt>
    <dgm:pt modelId="{542A1A63-919E-42E1-8AF7-90C3ADA832CA}" type="pres">
      <dgm:prSet presAssocID="{82D6161E-222A-41F6-8B63-B81DE2B509B4}" presName="thickLine" presStyleLbl="alignNode1" presStyleIdx="0" presStyleCnt="1"/>
      <dgm:spPr/>
    </dgm:pt>
    <dgm:pt modelId="{214021E8-6EA1-4DE9-928E-1E4EFA1E65FC}" type="pres">
      <dgm:prSet presAssocID="{82D6161E-222A-41F6-8B63-B81DE2B509B4}" presName="horz1" presStyleCnt="0"/>
      <dgm:spPr/>
    </dgm:pt>
    <dgm:pt modelId="{5E36F5C0-CE81-4F85-B4BE-5144ED0C6AAF}" type="pres">
      <dgm:prSet presAssocID="{82D6161E-222A-41F6-8B63-B81DE2B509B4}" presName="tx1" presStyleLbl="revTx" presStyleIdx="0" presStyleCnt="7"/>
      <dgm:spPr/>
      <dgm:t>
        <a:bodyPr/>
        <a:lstStyle/>
        <a:p>
          <a:endParaRPr lang="ru-RU"/>
        </a:p>
      </dgm:t>
    </dgm:pt>
    <dgm:pt modelId="{E94622AE-1F51-41F7-AE03-21603F657DDB}" type="pres">
      <dgm:prSet presAssocID="{82D6161E-222A-41F6-8B63-B81DE2B509B4}" presName="vert1" presStyleCnt="0"/>
      <dgm:spPr/>
    </dgm:pt>
    <dgm:pt modelId="{72351BF7-F86F-4EB9-9604-65D4AD16E6E6}" type="pres">
      <dgm:prSet presAssocID="{A45CB91F-9D27-4F6B-9E87-7238ACE2EAF8}" presName="vertSpace2a" presStyleCnt="0"/>
      <dgm:spPr/>
    </dgm:pt>
    <dgm:pt modelId="{26CAADC1-1183-40C4-A3F4-786A71A96B9E}" type="pres">
      <dgm:prSet presAssocID="{A45CB91F-9D27-4F6B-9E87-7238ACE2EAF8}" presName="horz2" presStyleCnt="0"/>
      <dgm:spPr/>
    </dgm:pt>
    <dgm:pt modelId="{7F74C8DD-B3C4-4061-8A5F-797FBBEA11E9}" type="pres">
      <dgm:prSet presAssocID="{A45CB91F-9D27-4F6B-9E87-7238ACE2EAF8}" presName="horzSpace2" presStyleCnt="0"/>
      <dgm:spPr/>
    </dgm:pt>
    <dgm:pt modelId="{7F09334D-AD46-429E-A5FC-068573DBC7E9}" type="pres">
      <dgm:prSet presAssocID="{A45CB91F-9D27-4F6B-9E87-7238ACE2EAF8}" presName="tx2" presStyleLbl="revTx" presStyleIdx="1" presStyleCnt="7"/>
      <dgm:spPr/>
      <dgm:t>
        <a:bodyPr/>
        <a:lstStyle/>
        <a:p>
          <a:endParaRPr lang="ru-RU"/>
        </a:p>
      </dgm:t>
    </dgm:pt>
    <dgm:pt modelId="{30DC9FD4-4154-4665-B4B9-95D1713067BA}" type="pres">
      <dgm:prSet presAssocID="{A45CB91F-9D27-4F6B-9E87-7238ACE2EAF8}" presName="vert2" presStyleCnt="0"/>
      <dgm:spPr/>
    </dgm:pt>
    <dgm:pt modelId="{259E38FF-C7C1-4DF5-96C5-C21EC3F28DF0}" type="pres">
      <dgm:prSet presAssocID="{A45CB91F-9D27-4F6B-9E87-7238ACE2EAF8}" presName="thinLine2b" presStyleLbl="callout" presStyleIdx="0" presStyleCnt="6"/>
      <dgm:spPr/>
    </dgm:pt>
    <dgm:pt modelId="{BFB48D9D-11EE-4384-9F91-DA4FC3912E74}" type="pres">
      <dgm:prSet presAssocID="{A45CB91F-9D27-4F6B-9E87-7238ACE2EAF8}" presName="vertSpace2b" presStyleCnt="0"/>
      <dgm:spPr/>
    </dgm:pt>
    <dgm:pt modelId="{3453AE51-ED2C-49FC-A836-526805602081}" type="pres">
      <dgm:prSet presAssocID="{83243867-F9A1-4474-A7E3-932B503E48F8}" presName="horz2" presStyleCnt="0"/>
      <dgm:spPr/>
    </dgm:pt>
    <dgm:pt modelId="{867D677E-ABE4-4F3C-A343-9014957243AB}" type="pres">
      <dgm:prSet presAssocID="{83243867-F9A1-4474-A7E3-932B503E48F8}" presName="horzSpace2" presStyleCnt="0"/>
      <dgm:spPr/>
    </dgm:pt>
    <dgm:pt modelId="{B9CBC02D-F7B4-4E43-9092-44D838ABB4C3}" type="pres">
      <dgm:prSet presAssocID="{83243867-F9A1-4474-A7E3-932B503E48F8}" presName="tx2" presStyleLbl="revTx" presStyleIdx="2" presStyleCnt="7"/>
      <dgm:spPr/>
      <dgm:t>
        <a:bodyPr/>
        <a:lstStyle/>
        <a:p>
          <a:endParaRPr lang="ru-RU"/>
        </a:p>
      </dgm:t>
    </dgm:pt>
    <dgm:pt modelId="{AE850E6B-B3D0-45FE-8BFE-36FFEF0EF2D2}" type="pres">
      <dgm:prSet presAssocID="{83243867-F9A1-4474-A7E3-932B503E48F8}" presName="vert2" presStyleCnt="0"/>
      <dgm:spPr/>
    </dgm:pt>
    <dgm:pt modelId="{66694776-671F-49F5-8237-53F7A65DF704}" type="pres">
      <dgm:prSet presAssocID="{83243867-F9A1-4474-A7E3-932B503E48F8}" presName="thinLine2b" presStyleLbl="callout" presStyleIdx="1" presStyleCnt="6"/>
      <dgm:spPr/>
    </dgm:pt>
    <dgm:pt modelId="{A0A63CBA-EF82-455F-8ADD-D738DEEC330A}" type="pres">
      <dgm:prSet presAssocID="{83243867-F9A1-4474-A7E3-932B503E48F8}" presName="vertSpace2b" presStyleCnt="0"/>
      <dgm:spPr/>
    </dgm:pt>
    <dgm:pt modelId="{0E5FBE87-4301-4625-A11C-365E9C1252BE}" type="pres">
      <dgm:prSet presAssocID="{DD25EDF1-AB0E-4D72-810F-335340DE018C}" presName="horz2" presStyleCnt="0"/>
      <dgm:spPr/>
    </dgm:pt>
    <dgm:pt modelId="{60A81416-D795-45EA-B620-CE1CCF7852E8}" type="pres">
      <dgm:prSet presAssocID="{DD25EDF1-AB0E-4D72-810F-335340DE018C}" presName="horzSpace2" presStyleCnt="0"/>
      <dgm:spPr/>
    </dgm:pt>
    <dgm:pt modelId="{0BF9DC9F-AE50-4114-AF5A-088DCDB266EE}" type="pres">
      <dgm:prSet presAssocID="{DD25EDF1-AB0E-4D72-810F-335340DE018C}" presName="tx2" presStyleLbl="revTx" presStyleIdx="3" presStyleCnt="7"/>
      <dgm:spPr/>
      <dgm:t>
        <a:bodyPr/>
        <a:lstStyle/>
        <a:p>
          <a:endParaRPr lang="ru-RU"/>
        </a:p>
      </dgm:t>
    </dgm:pt>
    <dgm:pt modelId="{322DE9F6-9BB4-4240-8CEA-44C59745DE5D}" type="pres">
      <dgm:prSet presAssocID="{DD25EDF1-AB0E-4D72-810F-335340DE018C}" presName="vert2" presStyleCnt="0"/>
      <dgm:spPr/>
    </dgm:pt>
    <dgm:pt modelId="{B23A68A1-5DC2-4250-A16F-6AEDE43B65BB}" type="pres">
      <dgm:prSet presAssocID="{DD25EDF1-AB0E-4D72-810F-335340DE018C}" presName="thinLine2b" presStyleLbl="callout" presStyleIdx="2" presStyleCnt="6"/>
      <dgm:spPr/>
    </dgm:pt>
    <dgm:pt modelId="{73EE3350-2C0B-4DE4-B991-6D2BD4BF5038}" type="pres">
      <dgm:prSet presAssocID="{DD25EDF1-AB0E-4D72-810F-335340DE018C}" presName="vertSpace2b" presStyleCnt="0"/>
      <dgm:spPr/>
    </dgm:pt>
    <dgm:pt modelId="{C711FCE8-1F5E-48AF-84DD-C15BB7E45A1E}" type="pres">
      <dgm:prSet presAssocID="{E7727525-C4F8-4A11-9ED4-77E0AC4B0D80}" presName="horz2" presStyleCnt="0"/>
      <dgm:spPr/>
    </dgm:pt>
    <dgm:pt modelId="{4FFD9FB8-AE2E-4E1D-BB26-71C7CE99B4BE}" type="pres">
      <dgm:prSet presAssocID="{E7727525-C4F8-4A11-9ED4-77E0AC4B0D80}" presName="horzSpace2" presStyleCnt="0"/>
      <dgm:spPr/>
    </dgm:pt>
    <dgm:pt modelId="{F3578C41-7A28-4F19-AF51-AC4345EC16BB}" type="pres">
      <dgm:prSet presAssocID="{E7727525-C4F8-4A11-9ED4-77E0AC4B0D80}" presName="tx2" presStyleLbl="revTx" presStyleIdx="4" presStyleCnt="7"/>
      <dgm:spPr/>
      <dgm:t>
        <a:bodyPr/>
        <a:lstStyle/>
        <a:p>
          <a:endParaRPr lang="ru-RU"/>
        </a:p>
      </dgm:t>
    </dgm:pt>
    <dgm:pt modelId="{54FBAF0C-FB6C-460B-902A-EB5C880DD7C5}" type="pres">
      <dgm:prSet presAssocID="{E7727525-C4F8-4A11-9ED4-77E0AC4B0D80}" presName="vert2" presStyleCnt="0"/>
      <dgm:spPr/>
    </dgm:pt>
    <dgm:pt modelId="{03D5F186-F6AC-418E-BC9C-A1C329BA387A}" type="pres">
      <dgm:prSet presAssocID="{E7727525-C4F8-4A11-9ED4-77E0AC4B0D80}" presName="thinLine2b" presStyleLbl="callout" presStyleIdx="3" presStyleCnt="6"/>
      <dgm:spPr/>
    </dgm:pt>
    <dgm:pt modelId="{0D5897A5-CE96-40B5-8133-8978F65399CA}" type="pres">
      <dgm:prSet presAssocID="{E7727525-C4F8-4A11-9ED4-77E0AC4B0D80}" presName="vertSpace2b" presStyleCnt="0"/>
      <dgm:spPr/>
    </dgm:pt>
    <dgm:pt modelId="{3015A239-E25F-448C-8390-38A4A75AA535}" type="pres">
      <dgm:prSet presAssocID="{389B1105-D8A1-48C9-90BA-B112E8A8620F}" presName="horz2" presStyleCnt="0"/>
      <dgm:spPr/>
    </dgm:pt>
    <dgm:pt modelId="{61AE3973-D7B9-48DF-925F-FE2B521933A6}" type="pres">
      <dgm:prSet presAssocID="{389B1105-D8A1-48C9-90BA-B112E8A8620F}" presName="horzSpace2" presStyleCnt="0"/>
      <dgm:spPr/>
    </dgm:pt>
    <dgm:pt modelId="{69A9C618-A19A-4AE9-944F-5AF2E9E53877}" type="pres">
      <dgm:prSet presAssocID="{389B1105-D8A1-48C9-90BA-B112E8A8620F}" presName="tx2" presStyleLbl="revTx" presStyleIdx="5" presStyleCnt="7"/>
      <dgm:spPr/>
      <dgm:t>
        <a:bodyPr/>
        <a:lstStyle/>
        <a:p>
          <a:endParaRPr lang="ru-RU"/>
        </a:p>
      </dgm:t>
    </dgm:pt>
    <dgm:pt modelId="{7C5EC897-4E99-4329-B039-72E63F708295}" type="pres">
      <dgm:prSet presAssocID="{389B1105-D8A1-48C9-90BA-B112E8A8620F}" presName="vert2" presStyleCnt="0"/>
      <dgm:spPr/>
    </dgm:pt>
    <dgm:pt modelId="{87F84A86-333F-47D8-8A5C-54EC31BE5D55}" type="pres">
      <dgm:prSet presAssocID="{389B1105-D8A1-48C9-90BA-B112E8A8620F}" presName="thinLine2b" presStyleLbl="callout" presStyleIdx="4" presStyleCnt="6"/>
      <dgm:spPr/>
    </dgm:pt>
    <dgm:pt modelId="{BDB3611A-91E9-499E-8E84-13B5A0732EC7}" type="pres">
      <dgm:prSet presAssocID="{389B1105-D8A1-48C9-90BA-B112E8A8620F}" presName="vertSpace2b" presStyleCnt="0"/>
      <dgm:spPr/>
    </dgm:pt>
    <dgm:pt modelId="{5B982B14-2117-41F2-9FFB-AA1838705565}" type="pres">
      <dgm:prSet presAssocID="{5021CE4F-D104-4B1C-8F26-E14C72A32627}" presName="horz2" presStyleCnt="0"/>
      <dgm:spPr/>
    </dgm:pt>
    <dgm:pt modelId="{890C6609-EC29-40AA-8410-1BB21F379B9F}" type="pres">
      <dgm:prSet presAssocID="{5021CE4F-D104-4B1C-8F26-E14C72A32627}" presName="horzSpace2" presStyleCnt="0"/>
      <dgm:spPr/>
    </dgm:pt>
    <dgm:pt modelId="{6D61E708-74B7-42F1-BB68-5206A1208771}" type="pres">
      <dgm:prSet presAssocID="{5021CE4F-D104-4B1C-8F26-E14C72A32627}" presName="tx2" presStyleLbl="revTx" presStyleIdx="6" presStyleCnt="7"/>
      <dgm:spPr/>
      <dgm:t>
        <a:bodyPr/>
        <a:lstStyle/>
        <a:p>
          <a:endParaRPr lang="ru-RU"/>
        </a:p>
      </dgm:t>
    </dgm:pt>
    <dgm:pt modelId="{404E8DB2-DAAC-496E-BF29-13FF7CCA3712}" type="pres">
      <dgm:prSet presAssocID="{5021CE4F-D104-4B1C-8F26-E14C72A32627}" presName="vert2" presStyleCnt="0"/>
      <dgm:spPr/>
    </dgm:pt>
    <dgm:pt modelId="{8DB27F77-5F9B-419A-9CE3-349982364673}" type="pres">
      <dgm:prSet presAssocID="{5021CE4F-D104-4B1C-8F26-E14C72A32627}" presName="thinLine2b" presStyleLbl="callout" presStyleIdx="5" presStyleCnt="6"/>
      <dgm:spPr/>
    </dgm:pt>
    <dgm:pt modelId="{DE756796-F29C-4F3C-8F99-098772E64085}" type="pres">
      <dgm:prSet presAssocID="{5021CE4F-D104-4B1C-8F26-E14C72A32627}" presName="vertSpace2b" presStyleCnt="0"/>
      <dgm:spPr/>
    </dgm:pt>
  </dgm:ptLst>
  <dgm:cxnLst>
    <dgm:cxn modelId="{92718F1A-B91B-44F9-88FD-1262DFC44CCD}" srcId="{D343CFEE-D06C-41C5-A54F-309CE7A690B3}" destId="{82D6161E-222A-41F6-8B63-B81DE2B509B4}" srcOrd="0" destOrd="0" parTransId="{19523102-3E17-473A-B647-74541C6320C2}" sibTransId="{263A37CC-F787-44AF-AC3F-369BAF4B0533}"/>
    <dgm:cxn modelId="{42CE126B-E4CC-4AE9-8342-E238CD255CC0}" type="presOf" srcId="{D343CFEE-D06C-41C5-A54F-309CE7A690B3}" destId="{E72A88AD-8365-4676-B921-0B02AD3F5714}" srcOrd="0" destOrd="0" presId="urn:microsoft.com/office/officeart/2008/layout/LinedList"/>
    <dgm:cxn modelId="{1FF2F47B-9965-41DE-A4F3-320811EEE294}" type="presOf" srcId="{E7727525-C4F8-4A11-9ED4-77E0AC4B0D80}" destId="{F3578C41-7A28-4F19-AF51-AC4345EC16BB}" srcOrd="0" destOrd="0" presId="urn:microsoft.com/office/officeart/2008/layout/LinedList"/>
    <dgm:cxn modelId="{388D26F9-499C-4FDA-A0C5-EC2B2C83B7FD}" srcId="{82D6161E-222A-41F6-8B63-B81DE2B509B4}" destId="{E7727525-C4F8-4A11-9ED4-77E0AC4B0D80}" srcOrd="3" destOrd="0" parTransId="{8B4FBDF2-432B-4919-A803-7EE81D9B293C}" sibTransId="{A02601DA-3E6D-4064-9BD5-092313D3880A}"/>
    <dgm:cxn modelId="{4EDB0B32-AF9C-48D2-950C-6AB491FDB6E8}" srcId="{82D6161E-222A-41F6-8B63-B81DE2B509B4}" destId="{389B1105-D8A1-48C9-90BA-B112E8A8620F}" srcOrd="4" destOrd="0" parTransId="{FE6CAFFB-0F32-4AA7-BEE2-02C3F6B099C0}" sibTransId="{76AD1B99-7F0E-42FC-992E-F7B29EB29782}"/>
    <dgm:cxn modelId="{8688DA0C-2B3F-4B77-BEE2-08BF32A94EC9}" type="presOf" srcId="{389B1105-D8A1-48C9-90BA-B112E8A8620F}" destId="{69A9C618-A19A-4AE9-944F-5AF2E9E53877}" srcOrd="0" destOrd="0" presId="urn:microsoft.com/office/officeart/2008/layout/LinedList"/>
    <dgm:cxn modelId="{A09B4755-0A6A-4D58-8B6D-C5A7F6462B96}" type="presOf" srcId="{5021CE4F-D104-4B1C-8F26-E14C72A32627}" destId="{6D61E708-74B7-42F1-BB68-5206A1208771}" srcOrd="0" destOrd="0" presId="urn:microsoft.com/office/officeart/2008/layout/LinedList"/>
    <dgm:cxn modelId="{3C6ADB66-4030-4100-AED7-D6AEFA237B8E}" srcId="{82D6161E-222A-41F6-8B63-B81DE2B509B4}" destId="{DD25EDF1-AB0E-4D72-810F-335340DE018C}" srcOrd="2" destOrd="0" parTransId="{8ED911CD-DAFB-4A68-93A5-C4DBF73A6C10}" sibTransId="{3B79C76C-BEA9-4750-B0FA-BF753D0E701C}"/>
    <dgm:cxn modelId="{F6271706-8D44-495A-AE71-D80B13922D27}" srcId="{82D6161E-222A-41F6-8B63-B81DE2B509B4}" destId="{5021CE4F-D104-4B1C-8F26-E14C72A32627}" srcOrd="5" destOrd="0" parTransId="{4CB9E8F9-32D8-4689-9D24-A594B8726029}" sibTransId="{9E592FF1-B50E-433A-91DB-D234C70F604D}"/>
    <dgm:cxn modelId="{C0922D1A-EA13-4B03-A769-0FBE605A7A8E}" type="presOf" srcId="{83243867-F9A1-4474-A7E3-932B503E48F8}" destId="{B9CBC02D-F7B4-4E43-9092-44D838ABB4C3}" srcOrd="0" destOrd="0" presId="urn:microsoft.com/office/officeart/2008/layout/LinedList"/>
    <dgm:cxn modelId="{49E7A297-ED62-49B7-B3EF-E1A2E508B5A7}" type="presOf" srcId="{DD25EDF1-AB0E-4D72-810F-335340DE018C}" destId="{0BF9DC9F-AE50-4114-AF5A-088DCDB266EE}" srcOrd="0" destOrd="0" presId="urn:microsoft.com/office/officeart/2008/layout/LinedList"/>
    <dgm:cxn modelId="{A522B4B9-E28C-4A83-AE95-E31C6B98A441}" type="presOf" srcId="{82D6161E-222A-41F6-8B63-B81DE2B509B4}" destId="{5E36F5C0-CE81-4F85-B4BE-5144ED0C6AAF}" srcOrd="0" destOrd="0" presId="urn:microsoft.com/office/officeart/2008/layout/LinedList"/>
    <dgm:cxn modelId="{CC0A2944-C903-4932-9E0F-B135E2AA3167}" srcId="{82D6161E-222A-41F6-8B63-B81DE2B509B4}" destId="{A45CB91F-9D27-4F6B-9E87-7238ACE2EAF8}" srcOrd="0" destOrd="0" parTransId="{6F71E0BB-1B6E-48F9-9BD9-D926C4F74060}" sibTransId="{52418389-6CB0-4E11-9734-B626F20D6AF4}"/>
    <dgm:cxn modelId="{AF5EFAB3-1064-4170-B955-14C32A4510FB}" srcId="{82D6161E-222A-41F6-8B63-B81DE2B509B4}" destId="{83243867-F9A1-4474-A7E3-932B503E48F8}" srcOrd="1" destOrd="0" parTransId="{5B20855D-3DA2-4F6B-8A7C-FF7551943F85}" sibTransId="{ADF95D5B-23DD-4B12-BAE5-557CCF8BF768}"/>
    <dgm:cxn modelId="{B9A67EFB-1B07-46E5-A0C9-EE73EFCE37D6}" type="presOf" srcId="{A45CB91F-9D27-4F6B-9E87-7238ACE2EAF8}" destId="{7F09334D-AD46-429E-A5FC-068573DBC7E9}" srcOrd="0" destOrd="0" presId="urn:microsoft.com/office/officeart/2008/layout/LinedList"/>
    <dgm:cxn modelId="{AC0F4477-C3F9-45D5-AF63-37B765BB68FF}" type="presParOf" srcId="{E72A88AD-8365-4676-B921-0B02AD3F5714}" destId="{542A1A63-919E-42E1-8AF7-90C3ADA832CA}" srcOrd="0" destOrd="0" presId="urn:microsoft.com/office/officeart/2008/layout/LinedList"/>
    <dgm:cxn modelId="{6EFE5C08-A492-4A32-A37D-843BAA9B002A}" type="presParOf" srcId="{E72A88AD-8365-4676-B921-0B02AD3F5714}" destId="{214021E8-6EA1-4DE9-928E-1E4EFA1E65FC}" srcOrd="1" destOrd="0" presId="urn:microsoft.com/office/officeart/2008/layout/LinedList"/>
    <dgm:cxn modelId="{E423443F-782B-4B15-8B4D-2AAC52D1FD78}" type="presParOf" srcId="{214021E8-6EA1-4DE9-928E-1E4EFA1E65FC}" destId="{5E36F5C0-CE81-4F85-B4BE-5144ED0C6AAF}" srcOrd="0" destOrd="0" presId="urn:microsoft.com/office/officeart/2008/layout/LinedList"/>
    <dgm:cxn modelId="{E5324B1E-CB00-4E1F-89B7-22DA6DD9E9AE}" type="presParOf" srcId="{214021E8-6EA1-4DE9-928E-1E4EFA1E65FC}" destId="{E94622AE-1F51-41F7-AE03-21603F657DDB}" srcOrd="1" destOrd="0" presId="urn:microsoft.com/office/officeart/2008/layout/LinedList"/>
    <dgm:cxn modelId="{2C84B644-B162-4208-A59D-F052E84D9B36}" type="presParOf" srcId="{E94622AE-1F51-41F7-AE03-21603F657DDB}" destId="{72351BF7-F86F-4EB9-9604-65D4AD16E6E6}" srcOrd="0" destOrd="0" presId="urn:microsoft.com/office/officeart/2008/layout/LinedList"/>
    <dgm:cxn modelId="{78F782FE-34DC-4DA5-96B2-D1F4C0065649}" type="presParOf" srcId="{E94622AE-1F51-41F7-AE03-21603F657DDB}" destId="{26CAADC1-1183-40C4-A3F4-786A71A96B9E}" srcOrd="1" destOrd="0" presId="urn:microsoft.com/office/officeart/2008/layout/LinedList"/>
    <dgm:cxn modelId="{BBAD3579-8635-48A4-98C5-2090003D60DE}" type="presParOf" srcId="{26CAADC1-1183-40C4-A3F4-786A71A96B9E}" destId="{7F74C8DD-B3C4-4061-8A5F-797FBBEA11E9}" srcOrd="0" destOrd="0" presId="urn:microsoft.com/office/officeart/2008/layout/LinedList"/>
    <dgm:cxn modelId="{61A9B1D2-E634-4FAC-96A0-2675557C4F0B}" type="presParOf" srcId="{26CAADC1-1183-40C4-A3F4-786A71A96B9E}" destId="{7F09334D-AD46-429E-A5FC-068573DBC7E9}" srcOrd="1" destOrd="0" presId="urn:microsoft.com/office/officeart/2008/layout/LinedList"/>
    <dgm:cxn modelId="{4ACDA94F-3B78-4EBD-82CD-E780F6254A48}" type="presParOf" srcId="{26CAADC1-1183-40C4-A3F4-786A71A96B9E}" destId="{30DC9FD4-4154-4665-B4B9-95D1713067BA}" srcOrd="2" destOrd="0" presId="urn:microsoft.com/office/officeart/2008/layout/LinedList"/>
    <dgm:cxn modelId="{DA404120-B4CF-4915-9693-680F4B347ECE}" type="presParOf" srcId="{E94622AE-1F51-41F7-AE03-21603F657DDB}" destId="{259E38FF-C7C1-4DF5-96C5-C21EC3F28DF0}" srcOrd="2" destOrd="0" presId="urn:microsoft.com/office/officeart/2008/layout/LinedList"/>
    <dgm:cxn modelId="{E05FE752-FFD7-4954-B553-D8944D77B5A4}" type="presParOf" srcId="{E94622AE-1F51-41F7-AE03-21603F657DDB}" destId="{BFB48D9D-11EE-4384-9F91-DA4FC3912E74}" srcOrd="3" destOrd="0" presId="urn:microsoft.com/office/officeart/2008/layout/LinedList"/>
    <dgm:cxn modelId="{5E61DBA1-116D-4FDC-8E01-96352018D961}" type="presParOf" srcId="{E94622AE-1F51-41F7-AE03-21603F657DDB}" destId="{3453AE51-ED2C-49FC-A836-526805602081}" srcOrd="4" destOrd="0" presId="urn:microsoft.com/office/officeart/2008/layout/LinedList"/>
    <dgm:cxn modelId="{27DDFE0A-ABAE-4743-98D4-F1A7048A65A6}" type="presParOf" srcId="{3453AE51-ED2C-49FC-A836-526805602081}" destId="{867D677E-ABE4-4F3C-A343-9014957243AB}" srcOrd="0" destOrd="0" presId="urn:microsoft.com/office/officeart/2008/layout/LinedList"/>
    <dgm:cxn modelId="{8F1396B9-9F0E-46E2-A8C9-15DB6697F319}" type="presParOf" srcId="{3453AE51-ED2C-49FC-A836-526805602081}" destId="{B9CBC02D-F7B4-4E43-9092-44D838ABB4C3}" srcOrd="1" destOrd="0" presId="urn:microsoft.com/office/officeart/2008/layout/LinedList"/>
    <dgm:cxn modelId="{A712D4DC-735E-4050-8204-D249F6BF669A}" type="presParOf" srcId="{3453AE51-ED2C-49FC-A836-526805602081}" destId="{AE850E6B-B3D0-45FE-8BFE-36FFEF0EF2D2}" srcOrd="2" destOrd="0" presId="urn:microsoft.com/office/officeart/2008/layout/LinedList"/>
    <dgm:cxn modelId="{D9EB658A-EDAF-4E2B-961F-DCFA8C705046}" type="presParOf" srcId="{E94622AE-1F51-41F7-AE03-21603F657DDB}" destId="{66694776-671F-49F5-8237-53F7A65DF704}" srcOrd="5" destOrd="0" presId="urn:microsoft.com/office/officeart/2008/layout/LinedList"/>
    <dgm:cxn modelId="{AF3472F8-2EFA-4829-9C7B-B37FC58FE18C}" type="presParOf" srcId="{E94622AE-1F51-41F7-AE03-21603F657DDB}" destId="{A0A63CBA-EF82-455F-8ADD-D738DEEC330A}" srcOrd="6" destOrd="0" presId="urn:microsoft.com/office/officeart/2008/layout/LinedList"/>
    <dgm:cxn modelId="{DB9CD1DD-6DE9-40A8-AA9E-9FADC3674DCA}" type="presParOf" srcId="{E94622AE-1F51-41F7-AE03-21603F657DDB}" destId="{0E5FBE87-4301-4625-A11C-365E9C1252BE}" srcOrd="7" destOrd="0" presId="urn:microsoft.com/office/officeart/2008/layout/LinedList"/>
    <dgm:cxn modelId="{9C7930FF-F12F-445F-AADB-5CFCDE6ACB31}" type="presParOf" srcId="{0E5FBE87-4301-4625-A11C-365E9C1252BE}" destId="{60A81416-D795-45EA-B620-CE1CCF7852E8}" srcOrd="0" destOrd="0" presId="urn:microsoft.com/office/officeart/2008/layout/LinedList"/>
    <dgm:cxn modelId="{77D83370-B7BD-40A0-96A2-4B830F39306C}" type="presParOf" srcId="{0E5FBE87-4301-4625-A11C-365E9C1252BE}" destId="{0BF9DC9F-AE50-4114-AF5A-088DCDB266EE}" srcOrd="1" destOrd="0" presId="urn:microsoft.com/office/officeart/2008/layout/LinedList"/>
    <dgm:cxn modelId="{428D0AD5-19EC-41C4-A2CF-F4DE372C3078}" type="presParOf" srcId="{0E5FBE87-4301-4625-A11C-365E9C1252BE}" destId="{322DE9F6-9BB4-4240-8CEA-44C59745DE5D}" srcOrd="2" destOrd="0" presId="urn:microsoft.com/office/officeart/2008/layout/LinedList"/>
    <dgm:cxn modelId="{F01F712C-227C-44F7-A8C8-2AAA25BEBED9}" type="presParOf" srcId="{E94622AE-1F51-41F7-AE03-21603F657DDB}" destId="{B23A68A1-5DC2-4250-A16F-6AEDE43B65BB}" srcOrd="8" destOrd="0" presId="urn:microsoft.com/office/officeart/2008/layout/LinedList"/>
    <dgm:cxn modelId="{CDCBD32B-C8C9-45D9-9968-349E818559F4}" type="presParOf" srcId="{E94622AE-1F51-41F7-AE03-21603F657DDB}" destId="{73EE3350-2C0B-4DE4-B991-6D2BD4BF5038}" srcOrd="9" destOrd="0" presId="urn:microsoft.com/office/officeart/2008/layout/LinedList"/>
    <dgm:cxn modelId="{615F1542-F74C-4652-A923-CF0F870837C5}" type="presParOf" srcId="{E94622AE-1F51-41F7-AE03-21603F657DDB}" destId="{C711FCE8-1F5E-48AF-84DD-C15BB7E45A1E}" srcOrd="10" destOrd="0" presId="urn:microsoft.com/office/officeart/2008/layout/LinedList"/>
    <dgm:cxn modelId="{EE2E9A2E-C5DE-43DC-8C2D-7104182398EB}" type="presParOf" srcId="{C711FCE8-1F5E-48AF-84DD-C15BB7E45A1E}" destId="{4FFD9FB8-AE2E-4E1D-BB26-71C7CE99B4BE}" srcOrd="0" destOrd="0" presId="urn:microsoft.com/office/officeart/2008/layout/LinedList"/>
    <dgm:cxn modelId="{8A835D38-1293-4CAA-B8F6-CC2D426A5BC4}" type="presParOf" srcId="{C711FCE8-1F5E-48AF-84DD-C15BB7E45A1E}" destId="{F3578C41-7A28-4F19-AF51-AC4345EC16BB}" srcOrd="1" destOrd="0" presId="urn:microsoft.com/office/officeart/2008/layout/LinedList"/>
    <dgm:cxn modelId="{01024E61-D9B2-4236-966A-174F42BB6C1B}" type="presParOf" srcId="{C711FCE8-1F5E-48AF-84DD-C15BB7E45A1E}" destId="{54FBAF0C-FB6C-460B-902A-EB5C880DD7C5}" srcOrd="2" destOrd="0" presId="urn:microsoft.com/office/officeart/2008/layout/LinedList"/>
    <dgm:cxn modelId="{3C06EDA3-6107-475D-80ED-6CEE6B8E0BF8}" type="presParOf" srcId="{E94622AE-1F51-41F7-AE03-21603F657DDB}" destId="{03D5F186-F6AC-418E-BC9C-A1C329BA387A}" srcOrd="11" destOrd="0" presId="urn:microsoft.com/office/officeart/2008/layout/LinedList"/>
    <dgm:cxn modelId="{BFC1197E-7F2B-4DA7-9C44-590550BF66A7}" type="presParOf" srcId="{E94622AE-1F51-41F7-AE03-21603F657DDB}" destId="{0D5897A5-CE96-40B5-8133-8978F65399CA}" srcOrd="12" destOrd="0" presId="urn:microsoft.com/office/officeart/2008/layout/LinedList"/>
    <dgm:cxn modelId="{19DA566E-525C-436B-8504-C737CA77C25C}" type="presParOf" srcId="{E94622AE-1F51-41F7-AE03-21603F657DDB}" destId="{3015A239-E25F-448C-8390-38A4A75AA535}" srcOrd="13" destOrd="0" presId="urn:microsoft.com/office/officeart/2008/layout/LinedList"/>
    <dgm:cxn modelId="{E63E34DE-3754-49A0-A5D0-5A7D2EDA06AD}" type="presParOf" srcId="{3015A239-E25F-448C-8390-38A4A75AA535}" destId="{61AE3973-D7B9-48DF-925F-FE2B521933A6}" srcOrd="0" destOrd="0" presId="urn:microsoft.com/office/officeart/2008/layout/LinedList"/>
    <dgm:cxn modelId="{3B8B470B-9A4D-4D2E-B5CB-FD47E86DA15D}" type="presParOf" srcId="{3015A239-E25F-448C-8390-38A4A75AA535}" destId="{69A9C618-A19A-4AE9-944F-5AF2E9E53877}" srcOrd="1" destOrd="0" presId="urn:microsoft.com/office/officeart/2008/layout/LinedList"/>
    <dgm:cxn modelId="{5B7FED05-B82A-4A39-AA65-AE81F67F1F02}" type="presParOf" srcId="{3015A239-E25F-448C-8390-38A4A75AA535}" destId="{7C5EC897-4E99-4329-B039-72E63F708295}" srcOrd="2" destOrd="0" presId="urn:microsoft.com/office/officeart/2008/layout/LinedList"/>
    <dgm:cxn modelId="{A20892E2-0640-4A59-88E5-13CA72F21836}" type="presParOf" srcId="{E94622AE-1F51-41F7-AE03-21603F657DDB}" destId="{87F84A86-333F-47D8-8A5C-54EC31BE5D55}" srcOrd="14" destOrd="0" presId="urn:microsoft.com/office/officeart/2008/layout/LinedList"/>
    <dgm:cxn modelId="{19688457-BB19-4D5C-8855-28DA471634DE}" type="presParOf" srcId="{E94622AE-1F51-41F7-AE03-21603F657DDB}" destId="{BDB3611A-91E9-499E-8E84-13B5A0732EC7}" srcOrd="15" destOrd="0" presId="urn:microsoft.com/office/officeart/2008/layout/LinedList"/>
    <dgm:cxn modelId="{F61E4399-F067-4B3C-9D0E-D0C027960629}" type="presParOf" srcId="{E94622AE-1F51-41F7-AE03-21603F657DDB}" destId="{5B982B14-2117-41F2-9FFB-AA1838705565}" srcOrd="16" destOrd="0" presId="urn:microsoft.com/office/officeart/2008/layout/LinedList"/>
    <dgm:cxn modelId="{43165F6B-3C64-4E57-BEF1-DA3D681C4C14}" type="presParOf" srcId="{5B982B14-2117-41F2-9FFB-AA1838705565}" destId="{890C6609-EC29-40AA-8410-1BB21F379B9F}" srcOrd="0" destOrd="0" presId="urn:microsoft.com/office/officeart/2008/layout/LinedList"/>
    <dgm:cxn modelId="{34E2D974-0FF7-46B4-A254-304F331BADE6}" type="presParOf" srcId="{5B982B14-2117-41F2-9FFB-AA1838705565}" destId="{6D61E708-74B7-42F1-BB68-5206A1208771}" srcOrd="1" destOrd="0" presId="urn:microsoft.com/office/officeart/2008/layout/LinedList"/>
    <dgm:cxn modelId="{ADB3E6C8-054D-47F3-B4AB-EABBF80E6737}" type="presParOf" srcId="{5B982B14-2117-41F2-9FFB-AA1838705565}" destId="{404E8DB2-DAAC-496E-BF29-13FF7CCA3712}" srcOrd="2" destOrd="0" presId="urn:microsoft.com/office/officeart/2008/layout/LinedList"/>
    <dgm:cxn modelId="{E220B9A0-5147-4AE3-B641-A446410839D9}" type="presParOf" srcId="{E94622AE-1F51-41F7-AE03-21603F657DDB}" destId="{8DB27F77-5F9B-419A-9CE3-349982364673}" srcOrd="17" destOrd="0" presId="urn:microsoft.com/office/officeart/2008/layout/LinedList"/>
    <dgm:cxn modelId="{9C7B8B67-9EE5-405B-BC21-0D380EEF0792}" type="presParOf" srcId="{E94622AE-1F51-41F7-AE03-21603F657DDB}" destId="{DE756796-F29C-4F3C-8F99-098772E64085}" srcOrd="18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FE2C409-BEF7-458F-B4E1-F2622731EAFD}" type="doc">
      <dgm:prSet loTypeId="urn:microsoft.com/office/officeart/2005/8/layout/process1" loCatId="process" qsTypeId="urn:microsoft.com/office/officeart/2005/8/quickstyle/simple1" qsCatId="simple" csTypeId="urn:microsoft.com/office/officeart/2005/8/colors/colorful4" csCatId="colorful" phldr="1"/>
      <dgm:spPr/>
    </dgm:pt>
    <dgm:pt modelId="{B648BD82-4536-4E55-98A0-7AC26B5F0FF1}">
      <dgm:prSet phldrT="[Текст]"/>
      <dgm:spPr/>
      <dgm:t>
        <a:bodyPr/>
        <a:lstStyle/>
        <a:p>
          <a:r>
            <a:rPr lang="ru-RU" dirty="0" smtClean="0"/>
            <a:t>Объект измерений</a:t>
          </a:r>
          <a:endParaRPr lang="ru-RU" dirty="0"/>
        </a:p>
      </dgm:t>
    </dgm:pt>
    <dgm:pt modelId="{1F2ECC93-8321-4D08-9476-D1B9A1C6BBAA}" type="parTrans" cxnId="{8FC4B061-4E1C-43DB-AB0C-C5D264DD0928}">
      <dgm:prSet/>
      <dgm:spPr/>
      <dgm:t>
        <a:bodyPr/>
        <a:lstStyle/>
        <a:p>
          <a:endParaRPr lang="ru-RU"/>
        </a:p>
      </dgm:t>
    </dgm:pt>
    <dgm:pt modelId="{8556AB60-C830-495E-BEA6-2899C873F7AB}" type="sibTrans" cxnId="{8FC4B061-4E1C-43DB-AB0C-C5D264DD0928}">
      <dgm:prSet/>
      <dgm:spPr/>
      <dgm:t>
        <a:bodyPr/>
        <a:lstStyle/>
        <a:p>
          <a:endParaRPr lang="ru-RU"/>
        </a:p>
      </dgm:t>
    </dgm:pt>
    <dgm:pt modelId="{824476E7-E29F-46FB-9C1C-2DB1D73DF563}">
      <dgm:prSet phldrT="[Текст]"/>
      <dgm:spPr/>
      <dgm:t>
        <a:bodyPr/>
        <a:lstStyle/>
        <a:p>
          <a:r>
            <a:rPr lang="ru-RU" dirty="0" smtClean="0"/>
            <a:t>Метод измерений</a:t>
          </a:r>
          <a:endParaRPr lang="ru-RU" dirty="0"/>
        </a:p>
      </dgm:t>
    </dgm:pt>
    <dgm:pt modelId="{2B446978-1FA4-4E09-88F4-3CA487D4DC3C}" type="parTrans" cxnId="{231F5CCB-4EB5-42E5-B67E-9A7AE32FF24A}">
      <dgm:prSet/>
      <dgm:spPr/>
      <dgm:t>
        <a:bodyPr/>
        <a:lstStyle/>
        <a:p>
          <a:endParaRPr lang="ru-RU"/>
        </a:p>
      </dgm:t>
    </dgm:pt>
    <dgm:pt modelId="{3BB91D15-0318-4FE8-A549-429F5C19E63F}" type="sibTrans" cxnId="{231F5CCB-4EB5-42E5-B67E-9A7AE32FF24A}">
      <dgm:prSet/>
      <dgm:spPr/>
      <dgm:t>
        <a:bodyPr/>
        <a:lstStyle/>
        <a:p>
          <a:endParaRPr lang="ru-RU"/>
        </a:p>
      </dgm:t>
    </dgm:pt>
    <dgm:pt modelId="{A30AAB9D-B85A-473C-A992-7AC56075B407}">
      <dgm:prSet phldrT="[Текст]"/>
      <dgm:spPr/>
      <dgm:t>
        <a:bodyPr/>
        <a:lstStyle/>
        <a:p>
          <a:r>
            <a:rPr lang="ru-RU" dirty="0" smtClean="0"/>
            <a:t>Средство измерений</a:t>
          </a:r>
          <a:endParaRPr lang="ru-RU" dirty="0"/>
        </a:p>
      </dgm:t>
    </dgm:pt>
    <dgm:pt modelId="{67E3E43B-9493-4FF1-93E8-42FF3D2F585B}" type="parTrans" cxnId="{A23F78ED-B228-40C0-8EC9-769AC3077610}">
      <dgm:prSet/>
      <dgm:spPr/>
      <dgm:t>
        <a:bodyPr/>
        <a:lstStyle/>
        <a:p>
          <a:endParaRPr lang="ru-RU"/>
        </a:p>
      </dgm:t>
    </dgm:pt>
    <dgm:pt modelId="{2DBEB1FF-A951-4FB0-88C4-E52C8106FBE5}" type="sibTrans" cxnId="{A23F78ED-B228-40C0-8EC9-769AC3077610}">
      <dgm:prSet/>
      <dgm:spPr/>
      <dgm:t>
        <a:bodyPr/>
        <a:lstStyle/>
        <a:p>
          <a:endParaRPr lang="ru-RU"/>
        </a:p>
      </dgm:t>
    </dgm:pt>
    <dgm:pt modelId="{5AEF3536-DD25-4945-9C01-719976ABD8E3}">
      <dgm:prSet phldrT="[Текст]"/>
      <dgm:spPr/>
      <dgm:t>
        <a:bodyPr/>
        <a:lstStyle/>
        <a:p>
          <a:r>
            <a:rPr lang="ru-RU" smtClean="0"/>
            <a:t>Качество измерений</a:t>
          </a:r>
          <a:endParaRPr lang="ru-RU" dirty="0"/>
        </a:p>
      </dgm:t>
    </dgm:pt>
    <dgm:pt modelId="{B61964A7-9AFA-4508-838E-22BA833F6799}" type="parTrans" cxnId="{6A624C05-0416-451C-AF87-97E6E8BE9EAC}">
      <dgm:prSet/>
      <dgm:spPr/>
      <dgm:t>
        <a:bodyPr/>
        <a:lstStyle/>
        <a:p>
          <a:endParaRPr lang="ru-RU"/>
        </a:p>
      </dgm:t>
    </dgm:pt>
    <dgm:pt modelId="{AD417B8A-54CF-4350-BDF6-1C4E98C6AD94}" type="sibTrans" cxnId="{6A624C05-0416-451C-AF87-97E6E8BE9EAC}">
      <dgm:prSet/>
      <dgm:spPr/>
      <dgm:t>
        <a:bodyPr/>
        <a:lstStyle/>
        <a:p>
          <a:endParaRPr lang="ru-RU"/>
        </a:p>
      </dgm:t>
    </dgm:pt>
    <dgm:pt modelId="{D24CCE37-4EE2-4047-9366-CE6D33EE76BF}" type="pres">
      <dgm:prSet presAssocID="{7FE2C409-BEF7-458F-B4E1-F2622731EAFD}" presName="Name0" presStyleCnt="0">
        <dgm:presLayoutVars>
          <dgm:dir/>
          <dgm:resizeHandles val="exact"/>
        </dgm:presLayoutVars>
      </dgm:prSet>
      <dgm:spPr/>
    </dgm:pt>
    <dgm:pt modelId="{05AE4AB4-60E4-46E8-850A-369138766C40}" type="pres">
      <dgm:prSet presAssocID="{B648BD82-4536-4E55-98A0-7AC26B5F0FF1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12D9E8D1-DC49-4266-B17B-606F730386C4}" type="pres">
      <dgm:prSet presAssocID="{8556AB60-C830-495E-BEA6-2899C873F7AB}" presName="sibTrans" presStyleLbl="sibTrans2D1" presStyleIdx="0" presStyleCnt="3"/>
      <dgm:spPr/>
      <dgm:t>
        <a:bodyPr/>
        <a:lstStyle/>
        <a:p>
          <a:endParaRPr lang="ru-RU"/>
        </a:p>
      </dgm:t>
    </dgm:pt>
    <dgm:pt modelId="{217CC836-AF3F-4C64-AF78-AE62C4271ACA}" type="pres">
      <dgm:prSet presAssocID="{8556AB60-C830-495E-BEA6-2899C873F7AB}" presName="connectorText" presStyleLbl="sibTrans2D1" presStyleIdx="0" presStyleCnt="3"/>
      <dgm:spPr/>
      <dgm:t>
        <a:bodyPr/>
        <a:lstStyle/>
        <a:p>
          <a:endParaRPr lang="ru-RU"/>
        </a:p>
      </dgm:t>
    </dgm:pt>
    <dgm:pt modelId="{BBE0B39B-2C46-4FC4-A523-BB254085F417}" type="pres">
      <dgm:prSet presAssocID="{824476E7-E29F-46FB-9C1C-2DB1D73DF563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60FF15B1-6C6F-48D7-BAB4-8CC611D777F4}" type="pres">
      <dgm:prSet presAssocID="{3BB91D15-0318-4FE8-A549-429F5C19E63F}" presName="sibTrans" presStyleLbl="sibTrans2D1" presStyleIdx="1" presStyleCnt="3"/>
      <dgm:spPr/>
      <dgm:t>
        <a:bodyPr/>
        <a:lstStyle/>
        <a:p>
          <a:endParaRPr lang="ru-RU"/>
        </a:p>
      </dgm:t>
    </dgm:pt>
    <dgm:pt modelId="{D6E2E93D-AF0B-4667-A7F2-EEEA5B8DD397}" type="pres">
      <dgm:prSet presAssocID="{3BB91D15-0318-4FE8-A549-429F5C19E63F}" presName="connectorText" presStyleLbl="sibTrans2D1" presStyleIdx="1" presStyleCnt="3"/>
      <dgm:spPr/>
      <dgm:t>
        <a:bodyPr/>
        <a:lstStyle/>
        <a:p>
          <a:endParaRPr lang="ru-RU"/>
        </a:p>
      </dgm:t>
    </dgm:pt>
    <dgm:pt modelId="{7200C952-0EA6-4921-BACB-AAE10B84655F}" type="pres">
      <dgm:prSet presAssocID="{A30AAB9D-B85A-473C-A992-7AC56075B407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2D0F401A-9215-4A65-9561-1A463AFECBC4}" type="pres">
      <dgm:prSet presAssocID="{2DBEB1FF-A951-4FB0-88C4-E52C8106FBE5}" presName="sibTrans" presStyleLbl="sibTrans2D1" presStyleIdx="2" presStyleCnt="3"/>
      <dgm:spPr/>
      <dgm:t>
        <a:bodyPr/>
        <a:lstStyle/>
        <a:p>
          <a:endParaRPr lang="ru-RU"/>
        </a:p>
      </dgm:t>
    </dgm:pt>
    <dgm:pt modelId="{15C9E52F-7E3E-401E-A7DE-F942730524E3}" type="pres">
      <dgm:prSet presAssocID="{2DBEB1FF-A951-4FB0-88C4-E52C8106FBE5}" presName="connectorText" presStyleLbl="sibTrans2D1" presStyleIdx="2" presStyleCnt="3"/>
      <dgm:spPr/>
      <dgm:t>
        <a:bodyPr/>
        <a:lstStyle/>
        <a:p>
          <a:endParaRPr lang="ru-RU"/>
        </a:p>
      </dgm:t>
    </dgm:pt>
    <dgm:pt modelId="{602DC06C-C094-4F03-89EE-136DE01B861B}" type="pres">
      <dgm:prSet presAssocID="{5AEF3536-DD25-4945-9C01-719976ABD8E3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5BCE6975-963C-4046-8591-DC6B5F31625E}" type="presOf" srcId="{2DBEB1FF-A951-4FB0-88C4-E52C8106FBE5}" destId="{2D0F401A-9215-4A65-9561-1A463AFECBC4}" srcOrd="0" destOrd="0" presId="urn:microsoft.com/office/officeart/2005/8/layout/process1"/>
    <dgm:cxn modelId="{ACEDFBCA-3193-4723-95F0-16B8AC7E5A3C}" type="presOf" srcId="{824476E7-E29F-46FB-9C1C-2DB1D73DF563}" destId="{BBE0B39B-2C46-4FC4-A523-BB254085F417}" srcOrd="0" destOrd="0" presId="urn:microsoft.com/office/officeart/2005/8/layout/process1"/>
    <dgm:cxn modelId="{3219EC02-FF4F-4A39-95E1-55DEBD17971D}" type="presOf" srcId="{2DBEB1FF-A951-4FB0-88C4-E52C8106FBE5}" destId="{15C9E52F-7E3E-401E-A7DE-F942730524E3}" srcOrd="1" destOrd="0" presId="urn:microsoft.com/office/officeart/2005/8/layout/process1"/>
    <dgm:cxn modelId="{0245B295-9B6B-4D10-8B14-1811D76818B8}" type="presOf" srcId="{3BB91D15-0318-4FE8-A549-429F5C19E63F}" destId="{D6E2E93D-AF0B-4667-A7F2-EEEA5B8DD397}" srcOrd="1" destOrd="0" presId="urn:microsoft.com/office/officeart/2005/8/layout/process1"/>
    <dgm:cxn modelId="{D45237CC-47F7-4B5C-8B50-A4D2B707E2F8}" type="presOf" srcId="{7FE2C409-BEF7-458F-B4E1-F2622731EAFD}" destId="{D24CCE37-4EE2-4047-9366-CE6D33EE76BF}" srcOrd="0" destOrd="0" presId="urn:microsoft.com/office/officeart/2005/8/layout/process1"/>
    <dgm:cxn modelId="{CA1E35FA-76A1-4F6E-B7A0-0A02151378BB}" type="presOf" srcId="{3BB91D15-0318-4FE8-A549-429F5C19E63F}" destId="{60FF15B1-6C6F-48D7-BAB4-8CC611D777F4}" srcOrd="0" destOrd="0" presId="urn:microsoft.com/office/officeart/2005/8/layout/process1"/>
    <dgm:cxn modelId="{A23F78ED-B228-40C0-8EC9-769AC3077610}" srcId="{7FE2C409-BEF7-458F-B4E1-F2622731EAFD}" destId="{A30AAB9D-B85A-473C-A992-7AC56075B407}" srcOrd="2" destOrd="0" parTransId="{67E3E43B-9493-4FF1-93E8-42FF3D2F585B}" sibTransId="{2DBEB1FF-A951-4FB0-88C4-E52C8106FBE5}"/>
    <dgm:cxn modelId="{16F14F2B-AFD3-4456-B6F8-C8A44054F321}" type="presOf" srcId="{A30AAB9D-B85A-473C-A992-7AC56075B407}" destId="{7200C952-0EA6-4921-BACB-AAE10B84655F}" srcOrd="0" destOrd="0" presId="urn:microsoft.com/office/officeart/2005/8/layout/process1"/>
    <dgm:cxn modelId="{8FC4B061-4E1C-43DB-AB0C-C5D264DD0928}" srcId="{7FE2C409-BEF7-458F-B4E1-F2622731EAFD}" destId="{B648BD82-4536-4E55-98A0-7AC26B5F0FF1}" srcOrd="0" destOrd="0" parTransId="{1F2ECC93-8321-4D08-9476-D1B9A1C6BBAA}" sibTransId="{8556AB60-C830-495E-BEA6-2899C873F7AB}"/>
    <dgm:cxn modelId="{32FF298C-6F1C-4777-9E69-6807187C370B}" type="presOf" srcId="{B648BD82-4536-4E55-98A0-7AC26B5F0FF1}" destId="{05AE4AB4-60E4-46E8-850A-369138766C40}" srcOrd="0" destOrd="0" presId="urn:microsoft.com/office/officeart/2005/8/layout/process1"/>
    <dgm:cxn modelId="{231F5CCB-4EB5-42E5-B67E-9A7AE32FF24A}" srcId="{7FE2C409-BEF7-458F-B4E1-F2622731EAFD}" destId="{824476E7-E29F-46FB-9C1C-2DB1D73DF563}" srcOrd="1" destOrd="0" parTransId="{2B446978-1FA4-4E09-88F4-3CA487D4DC3C}" sibTransId="{3BB91D15-0318-4FE8-A549-429F5C19E63F}"/>
    <dgm:cxn modelId="{ECFD4B73-6EA6-4196-BF28-C0E034547C10}" type="presOf" srcId="{5AEF3536-DD25-4945-9C01-719976ABD8E3}" destId="{602DC06C-C094-4F03-89EE-136DE01B861B}" srcOrd="0" destOrd="0" presId="urn:microsoft.com/office/officeart/2005/8/layout/process1"/>
    <dgm:cxn modelId="{ACEB0FF6-DF88-4962-9502-B86F8D1FA250}" type="presOf" srcId="{8556AB60-C830-495E-BEA6-2899C873F7AB}" destId="{217CC836-AF3F-4C64-AF78-AE62C4271ACA}" srcOrd="1" destOrd="0" presId="urn:microsoft.com/office/officeart/2005/8/layout/process1"/>
    <dgm:cxn modelId="{4B51A52D-044E-4BF7-8411-5EFC1657E79E}" type="presOf" srcId="{8556AB60-C830-495E-BEA6-2899C873F7AB}" destId="{12D9E8D1-DC49-4266-B17B-606F730386C4}" srcOrd="0" destOrd="0" presId="urn:microsoft.com/office/officeart/2005/8/layout/process1"/>
    <dgm:cxn modelId="{6A624C05-0416-451C-AF87-97E6E8BE9EAC}" srcId="{7FE2C409-BEF7-458F-B4E1-F2622731EAFD}" destId="{5AEF3536-DD25-4945-9C01-719976ABD8E3}" srcOrd="3" destOrd="0" parTransId="{B61964A7-9AFA-4508-838E-22BA833F6799}" sibTransId="{AD417B8A-54CF-4350-BDF6-1C4E98C6AD94}"/>
    <dgm:cxn modelId="{F07A0889-5E7E-431E-871C-9C89B5ADACA4}" type="presParOf" srcId="{D24CCE37-4EE2-4047-9366-CE6D33EE76BF}" destId="{05AE4AB4-60E4-46E8-850A-369138766C40}" srcOrd="0" destOrd="0" presId="urn:microsoft.com/office/officeart/2005/8/layout/process1"/>
    <dgm:cxn modelId="{F922AB20-54C4-4776-AE93-BD67B064C4FF}" type="presParOf" srcId="{D24CCE37-4EE2-4047-9366-CE6D33EE76BF}" destId="{12D9E8D1-DC49-4266-B17B-606F730386C4}" srcOrd="1" destOrd="0" presId="urn:microsoft.com/office/officeart/2005/8/layout/process1"/>
    <dgm:cxn modelId="{9642AA3D-7394-409D-A46E-18DDB5CC24AE}" type="presParOf" srcId="{12D9E8D1-DC49-4266-B17B-606F730386C4}" destId="{217CC836-AF3F-4C64-AF78-AE62C4271ACA}" srcOrd="0" destOrd="0" presId="urn:microsoft.com/office/officeart/2005/8/layout/process1"/>
    <dgm:cxn modelId="{05784EBC-BB8D-4769-B444-23097D4A7ED8}" type="presParOf" srcId="{D24CCE37-4EE2-4047-9366-CE6D33EE76BF}" destId="{BBE0B39B-2C46-4FC4-A523-BB254085F417}" srcOrd="2" destOrd="0" presId="urn:microsoft.com/office/officeart/2005/8/layout/process1"/>
    <dgm:cxn modelId="{72B9028F-9D3B-4B7C-80C5-DD2B6D209E83}" type="presParOf" srcId="{D24CCE37-4EE2-4047-9366-CE6D33EE76BF}" destId="{60FF15B1-6C6F-48D7-BAB4-8CC611D777F4}" srcOrd="3" destOrd="0" presId="urn:microsoft.com/office/officeart/2005/8/layout/process1"/>
    <dgm:cxn modelId="{63BF8A3B-D442-4FD5-AB62-D4AA49035AAE}" type="presParOf" srcId="{60FF15B1-6C6F-48D7-BAB4-8CC611D777F4}" destId="{D6E2E93D-AF0B-4667-A7F2-EEEA5B8DD397}" srcOrd="0" destOrd="0" presId="urn:microsoft.com/office/officeart/2005/8/layout/process1"/>
    <dgm:cxn modelId="{9ECA24BA-3490-45B5-ABF8-16E8674E7A9C}" type="presParOf" srcId="{D24CCE37-4EE2-4047-9366-CE6D33EE76BF}" destId="{7200C952-0EA6-4921-BACB-AAE10B84655F}" srcOrd="4" destOrd="0" presId="urn:microsoft.com/office/officeart/2005/8/layout/process1"/>
    <dgm:cxn modelId="{17301291-D549-477C-9AF4-511CE46EAAA7}" type="presParOf" srcId="{D24CCE37-4EE2-4047-9366-CE6D33EE76BF}" destId="{2D0F401A-9215-4A65-9561-1A463AFECBC4}" srcOrd="5" destOrd="0" presId="urn:microsoft.com/office/officeart/2005/8/layout/process1"/>
    <dgm:cxn modelId="{549C6B5C-5AF0-482F-97FB-4680B8018610}" type="presParOf" srcId="{2D0F401A-9215-4A65-9561-1A463AFECBC4}" destId="{15C9E52F-7E3E-401E-A7DE-F942730524E3}" srcOrd="0" destOrd="0" presId="urn:microsoft.com/office/officeart/2005/8/layout/process1"/>
    <dgm:cxn modelId="{0DBCE5C3-D1B3-47C0-A696-F418EDCFA4FF}" type="presParOf" srcId="{D24CCE37-4EE2-4047-9366-CE6D33EE76BF}" destId="{602DC06C-C094-4F03-89EE-136DE01B861B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F1C15B-1C6D-4C6D-8ACA-B827E5D7CFC6}">
      <dsp:nvSpPr>
        <dsp:cNvPr id="0" name=""/>
        <dsp:cNvSpPr/>
      </dsp:nvSpPr>
      <dsp:spPr>
        <a:xfrm>
          <a:off x="1366" y="1232"/>
          <a:ext cx="8449167" cy="32023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4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Подходы к регулированию отношений в сфере обеспечения единства измерений</a:t>
          </a:r>
          <a:endParaRPr lang="ru-RU" sz="14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0745" y="10611"/>
        <a:ext cx="8430409" cy="301473"/>
      </dsp:txXfrm>
    </dsp:sp>
    <dsp:sp modelId="{47639A64-D715-4256-9E2F-C040415AAA24}">
      <dsp:nvSpPr>
        <dsp:cNvPr id="0" name=""/>
        <dsp:cNvSpPr/>
      </dsp:nvSpPr>
      <dsp:spPr>
        <a:xfrm>
          <a:off x="1366" y="692621"/>
          <a:ext cx="1987104" cy="252110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000" b="1" u="sng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Регрессивный</a:t>
          </a:r>
          <a:r>
            <a:rPr lang="ru-RU" sz="10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1000" kern="1200" dirty="0" smtClean="0"/>
            <a:t>- </a:t>
          </a:r>
          <a:r>
            <a:rPr lang="ru-RU" sz="1000" kern="1200" dirty="0" smtClean="0">
              <a:latin typeface="Times New Roman" panose="02020603050405020304" pitchFamily="18" charset="0"/>
              <a:ea typeface="Times New Roman" panose="02020603050405020304" pitchFamily="18" charset="0"/>
            </a:rPr>
            <a:t>стремление вернуться в той или иной форме к преимущественному (в крайнем проявлении – тотальному) централизованному государственному регулированию</a:t>
          </a:r>
          <a:endParaRPr lang="ru-RU" sz="1000" kern="1200" dirty="0">
            <a:latin typeface="Times New Roman" panose="02020603050405020304" pitchFamily="18" charset="0"/>
            <a:ea typeface="Times New Roman" panose="02020603050405020304" pitchFamily="18" charset="0"/>
          </a:endParaRPr>
        </a:p>
      </dsp:txBody>
      <dsp:txXfrm>
        <a:off x="59566" y="750821"/>
        <a:ext cx="1870704" cy="2404707"/>
      </dsp:txXfrm>
    </dsp:sp>
    <dsp:sp modelId="{9D04133F-9012-4729-8A5C-D26E97936559}">
      <dsp:nvSpPr>
        <dsp:cNvPr id="0" name=""/>
        <dsp:cNvSpPr/>
      </dsp:nvSpPr>
      <dsp:spPr>
        <a:xfrm>
          <a:off x="2155387" y="692621"/>
          <a:ext cx="1987104" cy="252110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000" b="1" i="0" u="sng" kern="1200" dirty="0" smtClean="0">
              <a:latin typeface="Times New Roman" panose="02020603050405020304" pitchFamily="18" charset="0"/>
              <a:ea typeface="Times New Roman" panose="02020603050405020304" pitchFamily="18" charset="0"/>
            </a:rPr>
            <a:t>Либеральный</a:t>
          </a:r>
          <a:r>
            <a:rPr lang="ru-RU" sz="1000" kern="1200" dirty="0" smtClean="0">
              <a:latin typeface="Times New Roman" panose="02020603050405020304" pitchFamily="18" charset="0"/>
              <a:ea typeface="Times New Roman" panose="02020603050405020304" pitchFamily="18" charset="0"/>
            </a:rPr>
            <a:t> - желание освободить (в крайнем проявлении – полностью) производственную деятельность от государственного регулирования</a:t>
          </a:r>
          <a:endParaRPr lang="ru-RU" sz="1000" kern="1200" dirty="0"/>
        </a:p>
      </dsp:txBody>
      <dsp:txXfrm>
        <a:off x="2213587" y="750821"/>
        <a:ext cx="1870704" cy="2404707"/>
      </dsp:txXfrm>
    </dsp:sp>
    <dsp:sp modelId="{92E33C32-241A-4BF9-A5CD-B9DA41B0AC40}">
      <dsp:nvSpPr>
        <dsp:cNvPr id="0" name=""/>
        <dsp:cNvSpPr/>
      </dsp:nvSpPr>
      <dsp:spPr>
        <a:xfrm>
          <a:off x="4309408" y="692621"/>
          <a:ext cx="1987104" cy="252110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000" b="1" i="0" u="sng" kern="1200" dirty="0" smtClean="0">
              <a:latin typeface="Times New Roman" panose="02020603050405020304" pitchFamily="18" charset="0"/>
              <a:ea typeface="Times New Roman" panose="02020603050405020304" pitchFamily="18" charset="0"/>
            </a:rPr>
            <a:t>Юридический</a:t>
          </a:r>
          <a:r>
            <a:rPr lang="ru-RU" sz="1000" kern="1200" dirty="0" smtClean="0">
              <a:latin typeface="Times New Roman" panose="02020603050405020304" pitchFamily="18" charset="0"/>
              <a:ea typeface="Times New Roman" panose="02020603050405020304" pitchFamily="18" charset="0"/>
            </a:rPr>
            <a:t>, предполагает, что государство устанавливает обязательные правила, включая обязательные метрологические процедуры, после чего с помощью правовых инструментов реагирует на </a:t>
          </a:r>
          <a:r>
            <a:rPr lang="ru-RU" sz="1000" i="1" kern="1200" dirty="0" smtClean="0">
              <a:latin typeface="Times New Roman" panose="02020603050405020304" pitchFamily="18" charset="0"/>
              <a:ea typeface="Times New Roman" panose="02020603050405020304" pitchFamily="18" charset="0"/>
            </a:rPr>
            <a:t>последствия</a:t>
          </a:r>
          <a:r>
            <a:rPr lang="ru-RU" sz="1000" kern="1200" dirty="0" smtClean="0">
              <a:latin typeface="Times New Roman" panose="02020603050405020304" pitchFamily="18" charset="0"/>
              <a:ea typeface="Times New Roman" panose="02020603050405020304" pitchFamily="18" charset="0"/>
            </a:rPr>
            <a:t> их выполнения или невыполнения. При этом сами правила выполняются добросовестными субъектами экономической деятельности, включая мониторинг ситуации силами саморегулируемых организаций. </a:t>
          </a:r>
          <a:endParaRPr lang="ru-RU" sz="1000" kern="1200" dirty="0"/>
        </a:p>
      </dsp:txBody>
      <dsp:txXfrm>
        <a:off x="4367608" y="750821"/>
        <a:ext cx="1870704" cy="2404707"/>
      </dsp:txXfrm>
    </dsp:sp>
    <dsp:sp modelId="{0641EFEE-CCCB-4113-99BC-60D08BFD9969}">
      <dsp:nvSpPr>
        <dsp:cNvPr id="0" name=""/>
        <dsp:cNvSpPr/>
      </dsp:nvSpPr>
      <dsp:spPr>
        <a:xfrm>
          <a:off x="6463429" y="692621"/>
          <a:ext cx="1987104" cy="252110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000" b="1" i="0" u="sng" kern="1200" dirty="0" smtClean="0">
              <a:latin typeface="Times New Roman" panose="02020603050405020304" pitchFamily="18" charset="0"/>
              <a:ea typeface="Times New Roman" panose="02020603050405020304" pitchFamily="18" charset="0"/>
            </a:rPr>
            <a:t>Надзорный</a:t>
          </a:r>
          <a:r>
            <a:rPr lang="ru-RU" sz="1000" kern="1200" dirty="0" smtClean="0">
              <a:latin typeface="Times New Roman" panose="02020603050405020304" pitchFamily="18" charset="0"/>
              <a:ea typeface="Times New Roman" panose="02020603050405020304" pitchFamily="18" charset="0"/>
            </a:rPr>
            <a:t>, исходит из необходимости, силами государства и уполномоченных им органов, следить </a:t>
          </a:r>
          <a:r>
            <a:rPr lang="ru-RU" sz="1000" i="1" kern="1200" dirty="0" smtClean="0">
              <a:latin typeface="Times New Roman" panose="02020603050405020304" pitchFamily="18" charset="0"/>
              <a:ea typeface="Times New Roman" panose="02020603050405020304" pitchFamily="18" charset="0"/>
            </a:rPr>
            <a:t>за выполнением</a:t>
          </a:r>
          <a:r>
            <a:rPr lang="ru-RU" sz="1000" kern="1200" dirty="0" smtClean="0">
              <a:latin typeface="Times New Roman" panose="02020603050405020304" pitchFamily="18" charset="0"/>
              <a:ea typeface="Times New Roman" panose="02020603050405020304" pitchFamily="18" charset="0"/>
            </a:rPr>
            <a:t> обязательных правил.</a:t>
          </a:r>
          <a:endParaRPr lang="ru-RU" sz="1000" kern="1200" dirty="0"/>
        </a:p>
      </dsp:txBody>
      <dsp:txXfrm>
        <a:off x="6521629" y="750821"/>
        <a:ext cx="1870704" cy="240470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2A1A63-919E-42E1-8AF7-90C3ADA832CA}">
      <dsp:nvSpPr>
        <dsp:cNvPr id="0" name=""/>
        <dsp:cNvSpPr/>
      </dsp:nvSpPr>
      <dsp:spPr>
        <a:xfrm>
          <a:off x="0" y="0"/>
          <a:ext cx="8486274" cy="0"/>
        </a:xfrm>
        <a:prstGeom prst="lin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E36F5C0-CE81-4F85-B4BE-5144ED0C6AAF}">
      <dsp:nvSpPr>
        <dsp:cNvPr id="0" name=""/>
        <dsp:cNvSpPr/>
      </dsp:nvSpPr>
      <dsp:spPr>
        <a:xfrm>
          <a:off x="0" y="0"/>
          <a:ext cx="1697254" cy="4064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600" kern="1200" dirty="0" smtClean="0"/>
            <a:t>В зависимости от задач метрологического обеспечения за обеспечение единства измерений отвечают</a:t>
          </a:r>
          <a:endParaRPr lang="ru-RU" sz="1600" kern="1200" dirty="0"/>
        </a:p>
      </dsp:txBody>
      <dsp:txXfrm>
        <a:off x="0" y="0"/>
        <a:ext cx="1697254" cy="4064000"/>
      </dsp:txXfrm>
    </dsp:sp>
    <dsp:sp modelId="{7F09334D-AD46-429E-A5FC-068573DBC7E9}">
      <dsp:nvSpPr>
        <dsp:cNvPr id="0" name=""/>
        <dsp:cNvSpPr/>
      </dsp:nvSpPr>
      <dsp:spPr>
        <a:xfrm>
          <a:off x="1824548" y="31998"/>
          <a:ext cx="6661725" cy="6399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lvl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0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1</a:t>
          </a:r>
          <a:r>
            <a:rPr lang="ru-RU" sz="1000" kern="1200" dirty="0" smtClean="0"/>
            <a:t>. Выбор рациональной номенклатуры измеряемых (контролируемых) величин, параметров → конструкторы, разработчики новых материалов, изделий или процессов на основе изучения и моделирования их (материалов, изделий или процессов) свойств</a:t>
          </a:r>
          <a:endParaRPr lang="ru-RU" sz="1000" kern="1200" dirty="0"/>
        </a:p>
      </dsp:txBody>
      <dsp:txXfrm>
        <a:off x="1824548" y="31998"/>
        <a:ext cx="6661725" cy="639960"/>
      </dsp:txXfrm>
    </dsp:sp>
    <dsp:sp modelId="{259E38FF-C7C1-4DF5-96C5-C21EC3F28DF0}">
      <dsp:nvSpPr>
        <dsp:cNvPr id="0" name=""/>
        <dsp:cNvSpPr/>
      </dsp:nvSpPr>
      <dsp:spPr>
        <a:xfrm>
          <a:off x="1697254" y="671958"/>
          <a:ext cx="678901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9CBC02D-F7B4-4E43-9092-44D838ABB4C3}">
      <dsp:nvSpPr>
        <dsp:cNvPr id="0" name=""/>
        <dsp:cNvSpPr/>
      </dsp:nvSpPr>
      <dsp:spPr>
        <a:xfrm>
          <a:off x="1824548" y="703957"/>
          <a:ext cx="6661725" cy="6399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lvl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000" kern="1200" dirty="0" smtClean="0"/>
            <a:t>2. Выбор норм точности → “потребители” измерительной информации, т.е. те,  для кого предназначены и кто будет производить, обмениваться (при торговле) или использовать новые вещества, изделия или процессы; </a:t>
          </a:r>
          <a:endParaRPr lang="ru-RU" sz="1000" kern="1200" dirty="0"/>
        </a:p>
      </dsp:txBody>
      <dsp:txXfrm>
        <a:off x="1824548" y="703957"/>
        <a:ext cx="6661725" cy="639960"/>
      </dsp:txXfrm>
    </dsp:sp>
    <dsp:sp modelId="{66694776-671F-49F5-8237-53F7A65DF704}">
      <dsp:nvSpPr>
        <dsp:cNvPr id="0" name=""/>
        <dsp:cNvSpPr/>
      </dsp:nvSpPr>
      <dsp:spPr>
        <a:xfrm>
          <a:off x="1697254" y="1343917"/>
          <a:ext cx="678901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BF9DC9F-AE50-4114-AF5A-088DCDB266EE}">
      <dsp:nvSpPr>
        <dsp:cNvPr id="0" name=""/>
        <dsp:cNvSpPr/>
      </dsp:nvSpPr>
      <dsp:spPr>
        <a:xfrm>
          <a:off x="1824548" y="1375916"/>
          <a:ext cx="6661725" cy="6399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lvl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000" kern="1200" dirty="0" smtClean="0"/>
            <a:t>3. Метрологическая экспертиза → профессионально подготовленные группы экспертов, включающие конструкторов, технологов и специалистов ведомственных метрологических служб</a:t>
          </a:r>
          <a:endParaRPr lang="ru-RU" sz="1000" kern="1200" dirty="0"/>
        </a:p>
      </dsp:txBody>
      <dsp:txXfrm>
        <a:off x="1824548" y="1375916"/>
        <a:ext cx="6661725" cy="639960"/>
      </dsp:txXfrm>
    </dsp:sp>
    <dsp:sp modelId="{B23A68A1-5DC2-4250-A16F-6AEDE43B65BB}">
      <dsp:nvSpPr>
        <dsp:cNvPr id="0" name=""/>
        <dsp:cNvSpPr/>
      </dsp:nvSpPr>
      <dsp:spPr>
        <a:xfrm>
          <a:off x="1697254" y="2015876"/>
          <a:ext cx="678901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3578C41-7A28-4F19-AF51-AC4345EC16BB}">
      <dsp:nvSpPr>
        <dsp:cNvPr id="0" name=""/>
        <dsp:cNvSpPr/>
      </dsp:nvSpPr>
      <dsp:spPr>
        <a:xfrm>
          <a:off x="1824548" y="2047874"/>
          <a:ext cx="6661725" cy="6399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lvl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000" kern="1200" dirty="0" smtClean="0"/>
            <a:t>4. Планирование и проведение измерений, испытаний и контроля → научно-технический персонал, разрабатывающий и осуществляющий технологические процессы изготовления материалов и изделий </a:t>
          </a:r>
          <a:endParaRPr lang="ru-RU" sz="1000" kern="1200" dirty="0"/>
        </a:p>
      </dsp:txBody>
      <dsp:txXfrm>
        <a:off x="1824548" y="2047874"/>
        <a:ext cx="6661725" cy="639960"/>
      </dsp:txXfrm>
    </dsp:sp>
    <dsp:sp modelId="{03D5F186-F6AC-418E-BC9C-A1C329BA387A}">
      <dsp:nvSpPr>
        <dsp:cNvPr id="0" name=""/>
        <dsp:cNvSpPr/>
      </dsp:nvSpPr>
      <dsp:spPr>
        <a:xfrm>
          <a:off x="1697254" y="2687835"/>
          <a:ext cx="678901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A9C618-A19A-4AE9-944F-5AF2E9E53877}">
      <dsp:nvSpPr>
        <dsp:cNvPr id="0" name=""/>
        <dsp:cNvSpPr/>
      </dsp:nvSpPr>
      <dsp:spPr>
        <a:xfrm>
          <a:off x="1824548" y="2719833"/>
          <a:ext cx="6661725" cy="6399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lvl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000" kern="1200" dirty="0" smtClean="0"/>
            <a:t>5. Обеспечение процессов измерений, испытаний и контроля техническими средствами → в централизованном порядке министерства, являющиеся разработчиками средств измерений, испытаний и контроля; в децентрализованном (например, </a:t>
          </a:r>
          <a:r>
            <a:rPr lang="ru-RU" sz="1000" kern="1200" dirty="0" err="1" smtClean="0"/>
            <a:t>нестандартизованные</a:t>
          </a:r>
          <a:r>
            <a:rPr lang="ru-RU" sz="1000" kern="1200" dirty="0" smtClean="0"/>
            <a:t> средства измерений и контроля, испытательное оборудование) - предприятия и организации, выполняющие операции измерений, испытаний и контроля</a:t>
          </a:r>
          <a:endParaRPr lang="ru-RU" sz="1000" kern="1200" dirty="0"/>
        </a:p>
      </dsp:txBody>
      <dsp:txXfrm>
        <a:off x="1824548" y="2719833"/>
        <a:ext cx="6661725" cy="639960"/>
      </dsp:txXfrm>
    </dsp:sp>
    <dsp:sp modelId="{87F84A86-333F-47D8-8A5C-54EC31BE5D55}">
      <dsp:nvSpPr>
        <dsp:cNvPr id="0" name=""/>
        <dsp:cNvSpPr/>
      </dsp:nvSpPr>
      <dsp:spPr>
        <a:xfrm>
          <a:off x="1697254" y="3359794"/>
          <a:ext cx="678901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D61E708-74B7-42F1-BB68-5206A1208771}">
      <dsp:nvSpPr>
        <dsp:cNvPr id="0" name=""/>
        <dsp:cNvSpPr/>
      </dsp:nvSpPr>
      <dsp:spPr>
        <a:xfrm>
          <a:off x="1824548" y="3391792"/>
          <a:ext cx="6661725" cy="6399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lvl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000" kern="1200" dirty="0" smtClean="0"/>
            <a:t>6. Поддержание технических средств в исправном состоянии → организации и предприятия, осуществляющие ремонт средств измерений, испытаний и контроля</a:t>
          </a:r>
          <a:endParaRPr lang="ru-RU" sz="1000" kern="1200" dirty="0"/>
        </a:p>
      </dsp:txBody>
      <dsp:txXfrm>
        <a:off x="1824548" y="3391792"/>
        <a:ext cx="6661725" cy="639960"/>
      </dsp:txXfrm>
    </dsp:sp>
    <dsp:sp modelId="{8DB27F77-5F9B-419A-9CE3-349982364673}">
      <dsp:nvSpPr>
        <dsp:cNvPr id="0" name=""/>
        <dsp:cNvSpPr/>
      </dsp:nvSpPr>
      <dsp:spPr>
        <a:xfrm>
          <a:off x="1697254" y="4031753"/>
          <a:ext cx="678901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AE4AB4-60E4-46E8-850A-369138766C40}">
      <dsp:nvSpPr>
        <dsp:cNvPr id="0" name=""/>
        <dsp:cNvSpPr/>
      </dsp:nvSpPr>
      <dsp:spPr>
        <a:xfrm>
          <a:off x="2678" y="879275"/>
          <a:ext cx="1171277" cy="702766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600" kern="1200" dirty="0" smtClean="0"/>
            <a:t>Объект измерений</a:t>
          </a:r>
          <a:endParaRPr lang="ru-RU" sz="1600" kern="1200" dirty="0"/>
        </a:p>
      </dsp:txBody>
      <dsp:txXfrm>
        <a:off x="23261" y="899858"/>
        <a:ext cx="1130111" cy="661600"/>
      </dsp:txXfrm>
    </dsp:sp>
    <dsp:sp modelId="{12D9E8D1-DC49-4266-B17B-606F730386C4}">
      <dsp:nvSpPr>
        <dsp:cNvPr id="0" name=""/>
        <dsp:cNvSpPr/>
      </dsp:nvSpPr>
      <dsp:spPr>
        <a:xfrm>
          <a:off x="1291083" y="1085420"/>
          <a:ext cx="248310" cy="290476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1200" kern="1200"/>
        </a:p>
      </dsp:txBody>
      <dsp:txXfrm>
        <a:off x="1291083" y="1143515"/>
        <a:ext cx="173817" cy="174286"/>
      </dsp:txXfrm>
    </dsp:sp>
    <dsp:sp modelId="{BBE0B39B-2C46-4FC4-A523-BB254085F417}">
      <dsp:nvSpPr>
        <dsp:cNvPr id="0" name=""/>
        <dsp:cNvSpPr/>
      </dsp:nvSpPr>
      <dsp:spPr>
        <a:xfrm>
          <a:off x="1642467" y="879275"/>
          <a:ext cx="1171277" cy="702766"/>
        </a:xfrm>
        <a:prstGeom prst="roundRect">
          <a:avLst>
            <a:gd name="adj" fmla="val 10000"/>
          </a:avLst>
        </a:prstGeom>
        <a:solidFill>
          <a:schemeClr val="accent4">
            <a:hueOff val="-3735390"/>
            <a:satOff val="0"/>
            <a:lumOff val="418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600" kern="1200" dirty="0" smtClean="0"/>
            <a:t>Метод измерений</a:t>
          </a:r>
          <a:endParaRPr lang="ru-RU" sz="1600" kern="1200" dirty="0"/>
        </a:p>
      </dsp:txBody>
      <dsp:txXfrm>
        <a:off x="1663050" y="899858"/>
        <a:ext cx="1130111" cy="661600"/>
      </dsp:txXfrm>
    </dsp:sp>
    <dsp:sp modelId="{60FF15B1-6C6F-48D7-BAB4-8CC611D777F4}">
      <dsp:nvSpPr>
        <dsp:cNvPr id="0" name=""/>
        <dsp:cNvSpPr/>
      </dsp:nvSpPr>
      <dsp:spPr>
        <a:xfrm>
          <a:off x="2930872" y="1085420"/>
          <a:ext cx="248310" cy="290476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-5603085"/>
            <a:satOff val="0"/>
            <a:lumOff val="627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1200" kern="1200"/>
        </a:p>
      </dsp:txBody>
      <dsp:txXfrm>
        <a:off x="2930872" y="1143515"/>
        <a:ext cx="173817" cy="174286"/>
      </dsp:txXfrm>
    </dsp:sp>
    <dsp:sp modelId="{7200C952-0EA6-4921-BACB-AAE10B84655F}">
      <dsp:nvSpPr>
        <dsp:cNvPr id="0" name=""/>
        <dsp:cNvSpPr/>
      </dsp:nvSpPr>
      <dsp:spPr>
        <a:xfrm>
          <a:off x="3282255" y="879275"/>
          <a:ext cx="1171277" cy="702766"/>
        </a:xfrm>
        <a:prstGeom prst="roundRect">
          <a:avLst>
            <a:gd name="adj" fmla="val 10000"/>
          </a:avLst>
        </a:prstGeom>
        <a:solidFill>
          <a:schemeClr val="accent4">
            <a:hueOff val="-7470781"/>
            <a:satOff val="0"/>
            <a:lumOff val="836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600" kern="1200" dirty="0" smtClean="0"/>
            <a:t>Средство измерений</a:t>
          </a:r>
          <a:endParaRPr lang="ru-RU" sz="1600" kern="1200" dirty="0"/>
        </a:p>
      </dsp:txBody>
      <dsp:txXfrm>
        <a:off x="3302838" y="899858"/>
        <a:ext cx="1130111" cy="661600"/>
      </dsp:txXfrm>
    </dsp:sp>
    <dsp:sp modelId="{2D0F401A-9215-4A65-9561-1A463AFECBC4}">
      <dsp:nvSpPr>
        <dsp:cNvPr id="0" name=""/>
        <dsp:cNvSpPr/>
      </dsp:nvSpPr>
      <dsp:spPr>
        <a:xfrm>
          <a:off x="4570660" y="1085420"/>
          <a:ext cx="248310" cy="290476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-11206171"/>
            <a:satOff val="0"/>
            <a:lumOff val="1255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1200" kern="1200"/>
        </a:p>
      </dsp:txBody>
      <dsp:txXfrm>
        <a:off x="4570660" y="1143515"/>
        <a:ext cx="173817" cy="174286"/>
      </dsp:txXfrm>
    </dsp:sp>
    <dsp:sp modelId="{602DC06C-C094-4F03-89EE-136DE01B861B}">
      <dsp:nvSpPr>
        <dsp:cNvPr id="0" name=""/>
        <dsp:cNvSpPr/>
      </dsp:nvSpPr>
      <dsp:spPr>
        <a:xfrm>
          <a:off x="4922043" y="879275"/>
          <a:ext cx="1171277" cy="702766"/>
        </a:xfrm>
        <a:prstGeom prst="roundRect">
          <a:avLst>
            <a:gd name="adj" fmla="val 10000"/>
          </a:avLst>
        </a:prstGeom>
        <a:solidFill>
          <a:schemeClr val="accent4">
            <a:hueOff val="-11206171"/>
            <a:satOff val="0"/>
            <a:lumOff val="1255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600" kern="1200" smtClean="0"/>
            <a:t>Качество измерений</a:t>
          </a:r>
          <a:endParaRPr lang="ru-RU" sz="1600" kern="1200" dirty="0"/>
        </a:p>
      </dsp:txBody>
      <dsp:txXfrm>
        <a:off x="4942626" y="899858"/>
        <a:ext cx="1130111" cy="6616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412975-4CFD-C441-A244-B7FD9A9579C2}" type="datetimeFigureOut">
              <a:rPr lang="en-US" smtClean="0"/>
              <a:pPr/>
              <a:t>4/9/2024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D660DC-725D-2A44-9F89-74FE668A9C6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12542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AFD1C8-470D-774F-8B40-381C3059BD4A}" type="datetimeFigureOut">
              <a:rPr lang="en-US" smtClean="0"/>
              <a:pPr/>
              <a:t>4/9/2024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49711C-DB87-6342-8123-FE7E39EB006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07329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6608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1825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371600" y="4599335"/>
            <a:ext cx="6400800" cy="228599"/>
          </a:xfrm>
        </p:spPr>
        <p:txBody>
          <a:bodyPr anchor="b" anchorCtr="0">
            <a:normAutofit/>
          </a:bodyPr>
          <a:lstStyle>
            <a:lvl1pPr marL="0" indent="0" algn="ctr">
              <a:buNone/>
              <a:defRPr sz="12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dirty="0" smtClean="0"/>
              <a:t>Редактируемый элемент</a:t>
            </a:r>
            <a:endParaRPr lang="en-US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5098416" y="4902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5910801" y="42723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27997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927382"/>
            <a:ext cx="8229600" cy="620483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ru-RU" dirty="0" smtClean="0"/>
              <a:t>Заголовок</a:t>
            </a:r>
            <a:endParaRPr lang="en-US" dirty="0"/>
          </a:p>
        </p:txBody>
      </p:sp>
      <p:sp>
        <p:nvSpPr>
          <p:cNvPr id="7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457201" y="1759744"/>
            <a:ext cx="2588883" cy="1063056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8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3276149" y="1759744"/>
            <a:ext cx="2588883" cy="1063056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9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6097917" y="1759744"/>
            <a:ext cx="2588883" cy="1063056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3" name="Text Placeholder 24"/>
          <p:cNvSpPr>
            <a:spLocks noGrp="1"/>
          </p:cNvSpPr>
          <p:nvPr>
            <p:ph type="body" sz="quarter" idx="20" hasCustomPrompt="1"/>
          </p:nvPr>
        </p:nvSpPr>
        <p:spPr>
          <a:xfrm>
            <a:off x="457201" y="2899173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/>
            </a:lvl1pPr>
          </a:lstStyle>
          <a:p>
            <a:pPr lvl="0"/>
            <a:r>
              <a:rPr lang="ru-RU" dirty="0" smtClean="0"/>
              <a:t>Подпись</a:t>
            </a:r>
            <a:endParaRPr lang="en-US" dirty="0"/>
          </a:p>
        </p:txBody>
      </p:sp>
      <p:sp>
        <p:nvSpPr>
          <p:cNvPr id="14" name="Text Placeholder 24"/>
          <p:cNvSpPr>
            <a:spLocks noGrp="1"/>
          </p:cNvSpPr>
          <p:nvPr>
            <p:ph type="body" sz="quarter" idx="21" hasCustomPrompt="1"/>
          </p:nvPr>
        </p:nvSpPr>
        <p:spPr>
          <a:xfrm>
            <a:off x="3275819" y="2899173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/>
            </a:lvl1pPr>
          </a:lstStyle>
          <a:p>
            <a:pPr lvl="0"/>
            <a:r>
              <a:rPr lang="ru-RU" dirty="0" smtClean="0"/>
              <a:t>Подпись</a:t>
            </a:r>
            <a:endParaRPr lang="en-US" dirty="0"/>
          </a:p>
        </p:txBody>
      </p:sp>
      <p:sp>
        <p:nvSpPr>
          <p:cNvPr id="15" name="Text Placeholder 24"/>
          <p:cNvSpPr>
            <a:spLocks noGrp="1"/>
          </p:cNvSpPr>
          <p:nvPr>
            <p:ph type="body" sz="quarter" idx="22" hasCustomPrompt="1"/>
          </p:nvPr>
        </p:nvSpPr>
        <p:spPr>
          <a:xfrm>
            <a:off x="6085706" y="2899173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/>
            </a:lvl1pPr>
          </a:lstStyle>
          <a:p>
            <a:pPr lvl="0"/>
            <a:r>
              <a:rPr lang="ru-RU" dirty="0" smtClean="0"/>
              <a:t>Подпись</a:t>
            </a:r>
            <a:endParaRPr lang="en-US" dirty="0"/>
          </a:p>
        </p:txBody>
      </p:sp>
      <p:sp>
        <p:nvSpPr>
          <p:cNvPr id="19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3319723"/>
            <a:ext cx="4038600" cy="12749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 smtClean="0"/>
              <a:t>Первый уровень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Пятый уровень</a:t>
            </a:r>
          </a:p>
          <a:p>
            <a:pPr lvl="4"/>
            <a:r>
              <a:rPr lang="ru-RU" dirty="0" smtClean="0"/>
              <a:t>Шестой уровень</a:t>
            </a:r>
            <a:endParaRPr lang="en-US" dirty="0"/>
          </a:p>
        </p:txBody>
      </p:sp>
      <p:sp>
        <p:nvSpPr>
          <p:cNvPr id="20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48200" y="3319723"/>
            <a:ext cx="4038600" cy="12749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 smtClean="0"/>
              <a:t>Первый уровень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Пятый уровень</a:t>
            </a:r>
          </a:p>
          <a:p>
            <a:pPr lvl="4"/>
            <a:r>
              <a:rPr lang="ru-RU" dirty="0" smtClean="0"/>
              <a:t>Шестой уровень</a:t>
            </a:r>
            <a:endParaRPr lang="en-US" dirty="0"/>
          </a:p>
        </p:txBody>
      </p:sp>
      <p:sp>
        <p:nvSpPr>
          <p:cNvPr id="21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030768" y="185639"/>
            <a:ext cx="465603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none">
                <a:solidFill>
                  <a:schemeClr val="bg1"/>
                </a:solidFill>
              </a:defRPr>
            </a:lvl1pPr>
          </a:lstStyle>
          <a:p>
            <a:r>
              <a:rPr lang="ru-RU" dirty="0" smtClean="0"/>
              <a:t>Колонтитул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2993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927382"/>
            <a:ext cx="8229600" cy="620483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ru-RU" dirty="0" smtClean="0"/>
              <a:t>Заголовок</a:t>
            </a:r>
            <a:endParaRPr lang="en-US" dirty="0"/>
          </a:p>
        </p:txBody>
      </p:sp>
      <p:sp>
        <p:nvSpPr>
          <p:cNvPr id="1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199" y="1759937"/>
            <a:ext cx="5018388" cy="2943032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 smtClean="0"/>
              <a:t>Первый уровень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Пятый уровень</a:t>
            </a:r>
          </a:p>
          <a:p>
            <a:pPr lvl="4"/>
            <a:r>
              <a:rPr lang="ru-RU" dirty="0" smtClean="0"/>
              <a:t>Шестой уровень</a:t>
            </a:r>
            <a:endParaRPr lang="en-US" dirty="0"/>
          </a:p>
        </p:txBody>
      </p:sp>
      <p:sp>
        <p:nvSpPr>
          <p:cNvPr id="18" name="Picture Placeholder 10"/>
          <p:cNvSpPr>
            <a:spLocks noGrp="1"/>
          </p:cNvSpPr>
          <p:nvPr>
            <p:ph type="pic" sz="quarter" idx="11"/>
          </p:nvPr>
        </p:nvSpPr>
        <p:spPr>
          <a:xfrm>
            <a:off x="5659439" y="1770130"/>
            <a:ext cx="3036565" cy="2919036"/>
          </a:xfrm>
          <a:custGeom>
            <a:avLst/>
            <a:gdLst>
              <a:gd name="connsiteX0" fmla="*/ 0 w 3027362"/>
              <a:gd name="connsiteY0" fmla="*/ 0 h 1885950"/>
              <a:gd name="connsiteX1" fmla="*/ 2528981 w 3027362"/>
              <a:gd name="connsiteY1" fmla="*/ 0 h 1885950"/>
              <a:gd name="connsiteX2" fmla="*/ 3027362 w 3027362"/>
              <a:gd name="connsiteY2" fmla="*/ 498381 h 1885950"/>
              <a:gd name="connsiteX3" fmla="*/ 3027362 w 3027362"/>
              <a:gd name="connsiteY3" fmla="*/ 1885950 h 1885950"/>
              <a:gd name="connsiteX4" fmla="*/ 0 w 3027362"/>
              <a:gd name="connsiteY4" fmla="*/ 1885950 h 1885950"/>
              <a:gd name="connsiteX5" fmla="*/ 0 w 3027362"/>
              <a:gd name="connsiteY5" fmla="*/ 0 h 1885950"/>
              <a:gd name="connsiteX0" fmla="*/ 0 w 3036565"/>
              <a:gd name="connsiteY0" fmla="*/ 0 h 3892048"/>
              <a:gd name="connsiteX1" fmla="*/ 2528981 w 3036565"/>
              <a:gd name="connsiteY1" fmla="*/ 0 h 3892048"/>
              <a:gd name="connsiteX2" fmla="*/ 3027362 w 3036565"/>
              <a:gd name="connsiteY2" fmla="*/ 498381 h 3892048"/>
              <a:gd name="connsiteX3" fmla="*/ 3036565 w 3036565"/>
              <a:gd name="connsiteY3" fmla="*/ 3892048 h 3892048"/>
              <a:gd name="connsiteX4" fmla="*/ 0 w 3036565"/>
              <a:gd name="connsiteY4" fmla="*/ 1885950 h 3892048"/>
              <a:gd name="connsiteX5" fmla="*/ 0 w 3036565"/>
              <a:gd name="connsiteY5" fmla="*/ 0 h 3892048"/>
              <a:gd name="connsiteX0" fmla="*/ 0 w 3036565"/>
              <a:gd name="connsiteY0" fmla="*/ 0 h 3892048"/>
              <a:gd name="connsiteX1" fmla="*/ 2528981 w 3036565"/>
              <a:gd name="connsiteY1" fmla="*/ 0 h 3892048"/>
              <a:gd name="connsiteX2" fmla="*/ 3027362 w 3036565"/>
              <a:gd name="connsiteY2" fmla="*/ 498381 h 3892048"/>
              <a:gd name="connsiteX3" fmla="*/ 3036565 w 3036565"/>
              <a:gd name="connsiteY3" fmla="*/ 3892048 h 3892048"/>
              <a:gd name="connsiteX4" fmla="*/ 9203 w 3036565"/>
              <a:gd name="connsiteY4" fmla="*/ 3892047 h 3892048"/>
              <a:gd name="connsiteX5" fmla="*/ 0 w 3036565"/>
              <a:gd name="connsiteY5" fmla="*/ 0 h 3892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36565" h="3892048">
                <a:moveTo>
                  <a:pt x="0" y="0"/>
                </a:moveTo>
                <a:lnTo>
                  <a:pt x="2528981" y="0"/>
                </a:lnTo>
                <a:cubicBezTo>
                  <a:pt x="2804229" y="0"/>
                  <a:pt x="3027362" y="223133"/>
                  <a:pt x="3027362" y="498381"/>
                </a:cubicBezTo>
                <a:cubicBezTo>
                  <a:pt x="3030430" y="1629603"/>
                  <a:pt x="3033497" y="2760826"/>
                  <a:pt x="3036565" y="3892048"/>
                </a:cubicBezTo>
                <a:lnTo>
                  <a:pt x="9203" y="3892047"/>
                </a:lnTo>
                <a:cubicBezTo>
                  <a:pt x="6135" y="2594698"/>
                  <a:pt x="3068" y="1297349"/>
                  <a:pt x="0" y="0"/>
                </a:cubicBezTo>
                <a:close/>
              </a:path>
            </a:pathLst>
          </a:cu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030768" y="185639"/>
            <a:ext cx="465603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none">
                <a:solidFill>
                  <a:schemeClr val="bg1"/>
                </a:solidFill>
              </a:defRPr>
            </a:lvl1pPr>
          </a:lstStyle>
          <a:p>
            <a:r>
              <a:rPr lang="ru-RU" dirty="0" smtClean="0"/>
              <a:t>Колонтитул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9113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030768" y="185639"/>
            <a:ext cx="465603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none">
                <a:solidFill>
                  <a:schemeClr val="bg1"/>
                </a:solidFill>
              </a:defRPr>
            </a:lvl1pPr>
          </a:lstStyle>
          <a:p>
            <a:r>
              <a:rPr lang="ru-RU" dirty="0" smtClean="0"/>
              <a:t>Колонтитул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53878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371600" y="4599335"/>
            <a:ext cx="6400800" cy="228599"/>
          </a:xfrm>
        </p:spPr>
        <p:txBody>
          <a:bodyPr anchor="b" anchorCtr="0">
            <a:normAutofit/>
          </a:bodyPr>
          <a:lstStyle>
            <a:lvl1pPr marL="0" indent="0" algn="ctr">
              <a:buNone/>
              <a:defRPr sz="12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dirty="0" smtClean="0"/>
              <a:t>Город и год</a:t>
            </a:r>
            <a:endParaRPr lang="en-US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5098416" y="4902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5910801" y="42723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371600" y="2926326"/>
            <a:ext cx="6400800" cy="705749"/>
          </a:xfrm>
        </p:spPr>
        <p:txBody>
          <a:bodyPr anchor="b">
            <a:normAutofit/>
          </a:bodyPr>
          <a:lstStyle>
            <a:lvl1pPr algn="ctr">
              <a:defRPr sz="3200" b="0">
                <a:solidFill>
                  <a:schemeClr val="bg1"/>
                </a:solidFill>
              </a:defRPr>
            </a:lvl1pPr>
          </a:lstStyle>
          <a:p>
            <a:r>
              <a:rPr lang="ru-RU" dirty="0" smtClean="0"/>
              <a:t>Название презентации</a:t>
            </a:r>
            <a:endParaRPr 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371600" y="3637205"/>
            <a:ext cx="6400800" cy="462905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600" baseline="0">
                <a:solidFill>
                  <a:schemeClr val="bg1"/>
                </a:solidFill>
              </a:defRPr>
            </a:lvl1pPr>
            <a:lvl2pPr marL="457200" indent="0" algn="l">
              <a:buFontTx/>
              <a:buNone/>
              <a:defRPr/>
            </a:lvl2pPr>
            <a:lvl3pPr marL="914400" indent="0" algn="l">
              <a:buFontTx/>
              <a:buNone/>
              <a:defRPr/>
            </a:lvl3pPr>
            <a:lvl4pPr marL="1371600" indent="0" algn="l">
              <a:buFontTx/>
              <a:buNone/>
              <a:defRPr/>
            </a:lvl4pPr>
            <a:lvl5pPr marL="1828800" indent="0" algn="l">
              <a:buFontTx/>
              <a:buNone/>
              <a:defRPr/>
            </a:lvl5pPr>
          </a:lstStyle>
          <a:p>
            <a:pPr lvl="0"/>
            <a:r>
              <a:rPr lang="ru-RU" dirty="0" smtClean="0"/>
              <a:t>Имя и контактные данные автора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1308455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64693" y="997421"/>
            <a:ext cx="5965438" cy="1488969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ru-RU" dirty="0" smtClean="0"/>
              <a:t>Название презентации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765697" y="2571750"/>
            <a:ext cx="5965825" cy="1652588"/>
          </a:xfrm>
        </p:spPr>
        <p:txBody>
          <a:bodyPr>
            <a:normAutofit/>
          </a:bodyPr>
          <a:lstStyle>
            <a:lvl1pPr marL="0" indent="0" algn="l">
              <a:buFontTx/>
              <a:buNone/>
              <a:defRPr sz="1600"/>
            </a:lvl1pPr>
            <a:lvl2pPr marL="457200" indent="0" algn="l">
              <a:buFontTx/>
              <a:buNone/>
              <a:defRPr/>
            </a:lvl2pPr>
            <a:lvl3pPr marL="914400" indent="0" algn="l">
              <a:buFontTx/>
              <a:buNone/>
              <a:defRPr/>
            </a:lvl3pPr>
            <a:lvl4pPr marL="1371600" indent="0" algn="l">
              <a:buFontTx/>
              <a:buNone/>
              <a:defRPr/>
            </a:lvl4pPr>
            <a:lvl5pPr marL="1828800" indent="0" algn="l">
              <a:buFontTx/>
              <a:buNone/>
              <a:defRPr/>
            </a:lvl5pPr>
          </a:lstStyle>
          <a:p>
            <a:pPr lvl="0"/>
            <a:r>
              <a:rPr lang="ru-RU" dirty="0" smtClean="0"/>
              <a:t>Имя и контактные данные автора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8214118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5143500"/>
          </a:xfrm>
        </p:spPr>
        <p:txBody>
          <a:bodyPr anchor="ctr"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43140" y="927382"/>
            <a:ext cx="2713244" cy="1644368"/>
          </a:xfrm>
        </p:spPr>
        <p:txBody>
          <a:bodyPr anchor="t" anchorCtr="0">
            <a:normAutofit/>
          </a:bodyPr>
          <a:lstStyle>
            <a:lvl1pPr>
              <a:defRPr sz="2800" baseline="0">
                <a:solidFill>
                  <a:srgbClr val="FFFFFF"/>
                </a:solidFill>
              </a:defRPr>
            </a:lvl1pPr>
          </a:lstStyle>
          <a:p>
            <a:r>
              <a:rPr lang="ru-RU" dirty="0" smtClean="0"/>
              <a:t>Место для заголовка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18255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Финал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457200" y="2010279"/>
            <a:ext cx="8229600" cy="620483"/>
          </a:xfrm>
        </p:spPr>
        <p:txBody>
          <a:bodyPr>
            <a:normAutofit/>
          </a:bodyPr>
          <a:lstStyle>
            <a:lvl1pPr algn="ctr">
              <a:defRPr sz="3200">
                <a:solidFill>
                  <a:schemeClr val="bg1"/>
                </a:solidFill>
              </a:defRPr>
            </a:lvl1pPr>
          </a:lstStyle>
          <a:p>
            <a:r>
              <a:rPr lang="ru-RU" dirty="0" smtClean="0"/>
              <a:t>Спасибо за внимание!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2787704"/>
            <a:ext cx="8229600" cy="594122"/>
          </a:xfrm>
        </p:spPr>
        <p:txBody>
          <a:bodyPr/>
          <a:lstStyle>
            <a:lvl1pPr marL="0" indent="0" algn="ctr">
              <a:buFontTx/>
              <a:buNone/>
              <a:defRPr>
                <a:solidFill>
                  <a:srgbClr val="FFFFFF"/>
                </a:solidFill>
              </a:defRPr>
            </a:lvl1pPr>
            <a:lvl2pPr marL="457200" indent="0" algn="ctr">
              <a:buFontTx/>
              <a:buNone/>
              <a:defRPr>
                <a:solidFill>
                  <a:srgbClr val="FFFFFF"/>
                </a:solidFill>
              </a:defRPr>
            </a:lvl2pPr>
            <a:lvl3pPr marL="914400" indent="0" algn="ctr">
              <a:buFontTx/>
              <a:buNone/>
              <a:defRPr>
                <a:solidFill>
                  <a:srgbClr val="FFFFFF"/>
                </a:solidFill>
              </a:defRPr>
            </a:lvl3pPr>
            <a:lvl4pPr marL="1371600" indent="0" algn="ctr">
              <a:buFontTx/>
              <a:buNone/>
              <a:defRPr>
                <a:solidFill>
                  <a:srgbClr val="FFFFFF"/>
                </a:solidFill>
              </a:defRPr>
            </a:lvl4pPr>
            <a:lvl5pPr marL="1828800" indent="0" algn="ctr"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ru-RU" dirty="0" smtClean="0"/>
              <a:t>Контактные данные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3202213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1746133"/>
            <a:ext cx="6273934" cy="2848490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 smtClean="0"/>
              <a:t>Первый уровень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Пятый уровень</a:t>
            </a:r>
          </a:p>
          <a:p>
            <a:pPr lvl="4"/>
            <a:r>
              <a:rPr lang="ru-RU" dirty="0" smtClean="0"/>
              <a:t>Шестой уровень</a:t>
            </a:r>
            <a:endParaRPr lang="en-US" dirty="0"/>
          </a:p>
        </p:txBody>
      </p:sp>
      <p:sp>
        <p:nvSpPr>
          <p:cNvPr id="1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030768" y="185639"/>
            <a:ext cx="465603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none">
                <a:solidFill>
                  <a:schemeClr val="bg1"/>
                </a:solidFill>
              </a:defRPr>
            </a:lvl1pPr>
          </a:lstStyle>
          <a:p>
            <a:r>
              <a:rPr lang="ru-RU" dirty="0" smtClean="0"/>
              <a:t>Колонтитул</a:t>
            </a:r>
            <a:endParaRPr lang="en-US" dirty="0"/>
          </a:p>
        </p:txBody>
      </p:sp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457200" y="927382"/>
            <a:ext cx="8229600" cy="6204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 smtClean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12848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kfq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1759937"/>
            <a:ext cx="4038600" cy="2834686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 smtClean="0"/>
              <a:t>Первый уровень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Пятый уровень</a:t>
            </a:r>
          </a:p>
          <a:p>
            <a:pPr lvl="4"/>
            <a:r>
              <a:rPr lang="ru-RU" dirty="0" smtClean="0"/>
              <a:t>Шестой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48200" y="1759937"/>
            <a:ext cx="4038600" cy="2834686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 smtClean="0"/>
              <a:t>Первый уровень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Пятый уровень</a:t>
            </a:r>
          </a:p>
          <a:p>
            <a:pPr lvl="4"/>
            <a:r>
              <a:rPr lang="ru-RU" dirty="0" smtClean="0"/>
              <a:t>Шестой уровень</a:t>
            </a:r>
            <a:endParaRPr lang="en-US" dirty="0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030768" y="185639"/>
            <a:ext cx="465603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none">
                <a:solidFill>
                  <a:schemeClr val="bg1"/>
                </a:solidFill>
              </a:defRPr>
            </a:lvl1pPr>
          </a:lstStyle>
          <a:p>
            <a:r>
              <a:rPr lang="ru-RU" dirty="0" smtClean="0"/>
              <a:t>Колонтитул</a:t>
            </a:r>
            <a:endParaRPr lang="en-US" dirty="0"/>
          </a:p>
        </p:txBody>
      </p:sp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457200" y="927382"/>
            <a:ext cx="8229600" cy="6204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 smtClean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5920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199" y="1759937"/>
            <a:ext cx="5018388" cy="2943032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 smtClean="0"/>
              <a:t>Первый уровень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Пятый уровень</a:t>
            </a:r>
          </a:p>
          <a:p>
            <a:pPr lvl="4"/>
            <a:r>
              <a:rPr lang="ru-RU" dirty="0" smtClean="0"/>
              <a:t>Шестой уровень</a:t>
            </a:r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5659438" y="1759744"/>
            <a:ext cx="3027362" cy="1414463"/>
          </a:xfrm>
          <a:custGeom>
            <a:avLst/>
            <a:gdLst/>
            <a:ahLst/>
            <a:cxnLst/>
            <a:rect l="l" t="t" r="r" b="b"/>
            <a:pathLst>
              <a:path w="3027362" h="1885950">
                <a:moveTo>
                  <a:pt x="0" y="0"/>
                </a:moveTo>
                <a:lnTo>
                  <a:pt x="3027362" y="0"/>
                </a:lnTo>
                <a:lnTo>
                  <a:pt x="3027362" y="1063625"/>
                </a:lnTo>
                <a:lnTo>
                  <a:pt x="3026362" y="1063625"/>
                </a:lnTo>
                <a:lnTo>
                  <a:pt x="3023015" y="1129917"/>
                </a:lnTo>
                <a:cubicBezTo>
                  <a:pt x="2982765" y="1526260"/>
                  <a:pt x="2667672" y="1841353"/>
                  <a:pt x="2271329" y="1881603"/>
                </a:cubicBezTo>
                <a:lnTo>
                  <a:pt x="2205037" y="1884951"/>
                </a:lnTo>
                <a:lnTo>
                  <a:pt x="2205037" y="1885950"/>
                </a:lnTo>
                <a:lnTo>
                  <a:pt x="0" y="1885950"/>
                </a:lnTo>
                <a:close/>
              </a:path>
            </a:pathLst>
          </a:cu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0" name="Picture Placeholder 10"/>
          <p:cNvSpPr>
            <a:spLocks noGrp="1"/>
          </p:cNvSpPr>
          <p:nvPr>
            <p:ph type="pic" sz="quarter" idx="11"/>
          </p:nvPr>
        </p:nvSpPr>
        <p:spPr>
          <a:xfrm>
            <a:off x="5659438" y="3288506"/>
            <a:ext cx="3027362" cy="1414463"/>
          </a:xfrm>
          <a:custGeom>
            <a:avLst/>
            <a:gdLst/>
            <a:ahLst/>
            <a:cxnLst/>
            <a:rect l="l" t="t" r="r" b="b"/>
            <a:pathLst>
              <a:path w="3027362" h="1885950">
                <a:moveTo>
                  <a:pt x="0" y="0"/>
                </a:moveTo>
                <a:lnTo>
                  <a:pt x="3027362" y="0"/>
                </a:lnTo>
                <a:lnTo>
                  <a:pt x="3027362" y="1063625"/>
                </a:lnTo>
                <a:lnTo>
                  <a:pt x="3026362" y="1063625"/>
                </a:lnTo>
                <a:lnTo>
                  <a:pt x="3023015" y="1129917"/>
                </a:lnTo>
                <a:cubicBezTo>
                  <a:pt x="2982765" y="1526260"/>
                  <a:pt x="2667672" y="1841353"/>
                  <a:pt x="2271329" y="1881603"/>
                </a:cubicBezTo>
                <a:lnTo>
                  <a:pt x="2205037" y="1884951"/>
                </a:lnTo>
                <a:lnTo>
                  <a:pt x="2205037" y="1885950"/>
                </a:lnTo>
                <a:lnTo>
                  <a:pt x="0" y="1885950"/>
                </a:lnTo>
                <a:close/>
              </a:path>
            </a:pathLst>
          </a:cu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927498"/>
            <a:ext cx="8229600" cy="620315"/>
          </a:xfrm>
        </p:spPr>
        <p:txBody>
          <a:bodyPr/>
          <a:lstStyle/>
          <a:p>
            <a:r>
              <a:rPr lang="ru-RU" dirty="0" smtClean="0"/>
              <a:t>Заголовок</a:t>
            </a:r>
            <a:endParaRPr lang="en-US" dirty="0"/>
          </a:p>
        </p:txBody>
      </p:sp>
      <p:sp>
        <p:nvSpPr>
          <p:cNvPr id="15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030768" y="185639"/>
            <a:ext cx="465603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none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International Students and Scholars Rock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54609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927382"/>
            <a:ext cx="8229600" cy="620483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ru-RU" dirty="0" smtClean="0"/>
              <a:t>Заголовок</a:t>
            </a:r>
            <a:endParaRPr lang="en-US" dirty="0"/>
          </a:p>
        </p:txBody>
      </p:sp>
      <p:sp>
        <p:nvSpPr>
          <p:cNvPr id="16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457201" y="1759744"/>
            <a:ext cx="2588883" cy="1063056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8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3276149" y="1759744"/>
            <a:ext cx="2588883" cy="1063056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9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6097917" y="1759744"/>
            <a:ext cx="2588883" cy="1063056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0" name="Picture Placeholder 10"/>
          <p:cNvSpPr>
            <a:spLocks noGrp="1"/>
          </p:cNvSpPr>
          <p:nvPr>
            <p:ph type="pic" sz="quarter" idx="17"/>
          </p:nvPr>
        </p:nvSpPr>
        <p:spPr>
          <a:xfrm>
            <a:off x="457201" y="3324086"/>
            <a:ext cx="2588883" cy="1063056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1" name="Picture Placeholder 10"/>
          <p:cNvSpPr>
            <a:spLocks noGrp="1"/>
          </p:cNvSpPr>
          <p:nvPr>
            <p:ph type="pic" sz="quarter" idx="18"/>
          </p:nvPr>
        </p:nvSpPr>
        <p:spPr>
          <a:xfrm>
            <a:off x="3276149" y="3324086"/>
            <a:ext cx="2588883" cy="1063056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2" name="Picture Placeholder 10"/>
          <p:cNvSpPr>
            <a:spLocks noGrp="1"/>
          </p:cNvSpPr>
          <p:nvPr>
            <p:ph type="pic" sz="quarter" idx="19"/>
          </p:nvPr>
        </p:nvSpPr>
        <p:spPr>
          <a:xfrm>
            <a:off x="6097917" y="3324086"/>
            <a:ext cx="2588883" cy="1063056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20" hasCustomPrompt="1"/>
          </p:nvPr>
        </p:nvSpPr>
        <p:spPr>
          <a:xfrm>
            <a:off x="457201" y="2899173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/>
            </a:lvl1pPr>
          </a:lstStyle>
          <a:p>
            <a:pPr lvl="0"/>
            <a:r>
              <a:rPr lang="ru-RU" dirty="0" smtClean="0"/>
              <a:t>Подпись</a:t>
            </a:r>
            <a:endParaRPr lang="en-US" dirty="0"/>
          </a:p>
        </p:txBody>
      </p:sp>
      <p:sp>
        <p:nvSpPr>
          <p:cNvPr id="26" name="Text Placeholder 24"/>
          <p:cNvSpPr>
            <a:spLocks noGrp="1"/>
          </p:cNvSpPr>
          <p:nvPr>
            <p:ph type="body" sz="quarter" idx="21" hasCustomPrompt="1"/>
          </p:nvPr>
        </p:nvSpPr>
        <p:spPr>
          <a:xfrm>
            <a:off x="3275819" y="2899173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/>
            </a:lvl1pPr>
          </a:lstStyle>
          <a:p>
            <a:pPr lvl="0"/>
            <a:r>
              <a:rPr lang="ru-RU" dirty="0" smtClean="0"/>
              <a:t>Подпись</a:t>
            </a:r>
            <a:endParaRPr lang="en-US" dirty="0"/>
          </a:p>
        </p:txBody>
      </p:sp>
      <p:sp>
        <p:nvSpPr>
          <p:cNvPr id="27" name="Text Placeholder 24"/>
          <p:cNvSpPr>
            <a:spLocks noGrp="1"/>
          </p:cNvSpPr>
          <p:nvPr>
            <p:ph type="body" sz="quarter" idx="22" hasCustomPrompt="1"/>
          </p:nvPr>
        </p:nvSpPr>
        <p:spPr>
          <a:xfrm>
            <a:off x="6085706" y="2899173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/>
            </a:lvl1pPr>
          </a:lstStyle>
          <a:p>
            <a:pPr lvl="0"/>
            <a:r>
              <a:rPr lang="ru-RU" dirty="0" smtClean="0"/>
              <a:t>Подпись</a:t>
            </a:r>
            <a:endParaRPr lang="en-US" dirty="0"/>
          </a:p>
        </p:txBody>
      </p:sp>
      <p:sp>
        <p:nvSpPr>
          <p:cNvPr id="28" name="Text Placeholder 24"/>
          <p:cNvSpPr>
            <a:spLocks noGrp="1"/>
          </p:cNvSpPr>
          <p:nvPr>
            <p:ph type="body" sz="quarter" idx="23" hasCustomPrompt="1"/>
          </p:nvPr>
        </p:nvSpPr>
        <p:spPr>
          <a:xfrm>
            <a:off x="457201" y="4472763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/>
            </a:lvl1pPr>
          </a:lstStyle>
          <a:p>
            <a:pPr lvl="0"/>
            <a:r>
              <a:rPr lang="ru-RU" dirty="0" smtClean="0"/>
              <a:t>Подпись</a:t>
            </a:r>
            <a:endParaRPr lang="en-US" dirty="0"/>
          </a:p>
        </p:txBody>
      </p:sp>
      <p:sp>
        <p:nvSpPr>
          <p:cNvPr id="29" name="Text Placeholder 24"/>
          <p:cNvSpPr>
            <a:spLocks noGrp="1"/>
          </p:cNvSpPr>
          <p:nvPr>
            <p:ph type="body" sz="quarter" idx="24" hasCustomPrompt="1"/>
          </p:nvPr>
        </p:nvSpPr>
        <p:spPr>
          <a:xfrm>
            <a:off x="3275819" y="4472763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/>
            </a:lvl1pPr>
          </a:lstStyle>
          <a:p>
            <a:pPr lvl="0"/>
            <a:r>
              <a:rPr lang="ru-RU" dirty="0" smtClean="0"/>
              <a:t>Подпись</a:t>
            </a:r>
            <a:endParaRPr lang="en-US" dirty="0"/>
          </a:p>
        </p:txBody>
      </p:sp>
      <p:sp>
        <p:nvSpPr>
          <p:cNvPr id="30" name="Text Placeholder 24"/>
          <p:cNvSpPr>
            <a:spLocks noGrp="1"/>
          </p:cNvSpPr>
          <p:nvPr>
            <p:ph type="body" sz="quarter" idx="25" hasCustomPrompt="1"/>
          </p:nvPr>
        </p:nvSpPr>
        <p:spPr>
          <a:xfrm>
            <a:off x="6085706" y="4472763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/>
            </a:lvl1pPr>
          </a:lstStyle>
          <a:p>
            <a:pPr lvl="0"/>
            <a:r>
              <a:rPr lang="ru-RU" dirty="0" smtClean="0"/>
              <a:t>Подпись</a:t>
            </a:r>
            <a:endParaRPr lang="en-US" dirty="0"/>
          </a:p>
        </p:txBody>
      </p:sp>
      <p:sp>
        <p:nvSpPr>
          <p:cNvPr id="33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030768" y="185639"/>
            <a:ext cx="465603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none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International Students and Scholars Rock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863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5" Type="http://schemas.openxmlformats.org/officeDocument/2006/relationships/slideLayout" Target="../slideLayouts/slideLayout10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9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927382"/>
            <a:ext cx="8229600" cy="6204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 smtClean="0"/>
              <a:t>Заголовок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94948"/>
            <a:ext cx="8229600" cy="289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 smtClean="0"/>
              <a:t>Первый уровень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Пятый уровень</a:t>
            </a:r>
          </a:p>
          <a:p>
            <a:pPr lvl="4"/>
            <a:r>
              <a:rPr lang="ru-RU" dirty="0" smtClean="0"/>
              <a:t>Шестой уровень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030768" y="329462"/>
            <a:ext cx="465603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International Students and Scholars Rock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58653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97" r:id="rId2"/>
    <p:sldLayoutId id="2147483692" r:id="rId3"/>
    <p:sldLayoutId id="2147483686" r:id="rId4"/>
    <p:sldLayoutId id="2147483689" r:id="rId5"/>
  </p:sldLayoutIdLst>
  <p:hf sldNum="0" hdr="0" dt="0"/>
  <p:txStyles>
    <p:titleStyle>
      <a:lvl1pPr algn="l" defTabSz="457200" rtl="0" eaLnBrk="1" latinLnBrk="0" hangingPunct="1">
        <a:spcBef>
          <a:spcPct val="0"/>
        </a:spcBef>
        <a:buNone/>
        <a:defRPr sz="3600" b="1" i="0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SzPct val="100000"/>
        <a:buFontTx/>
        <a:buBlip>
          <a:blip r:embed="rId8"/>
        </a:buBlip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9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927382"/>
            <a:ext cx="8229600" cy="6204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 smtClean="0"/>
              <a:t>Заголовок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94948"/>
            <a:ext cx="8229600" cy="289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 smtClean="0"/>
              <a:t>Первый уровень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Пятый уровень</a:t>
            </a:r>
          </a:p>
          <a:p>
            <a:pPr lvl="4"/>
            <a:r>
              <a:rPr lang="ru-RU" dirty="0" smtClean="0"/>
              <a:t>Шестой уровень</a:t>
            </a:r>
            <a:endParaRPr lang="en-US" dirty="0"/>
          </a:p>
        </p:txBody>
      </p:sp>
      <p:sp>
        <p:nvSpPr>
          <p:cNvPr id="4" name="TextBox 3"/>
          <p:cNvSpPr txBox="1"/>
          <p:nvPr userDrawn="1"/>
        </p:nvSpPr>
        <p:spPr>
          <a:xfrm>
            <a:off x="-865051" y="41341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0030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</p:sldLayoutIdLst>
  <p:hf sldNum="0" hdr="0" dt="0"/>
  <p:txStyles>
    <p:titleStyle>
      <a:lvl1pPr algn="l" defTabSz="457200" rtl="0" eaLnBrk="1" latinLnBrk="0" hangingPunct="1">
        <a:spcBef>
          <a:spcPct val="0"/>
        </a:spcBef>
        <a:buNone/>
        <a:defRPr sz="3200" b="1" i="0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SzPct val="100000"/>
        <a:buFontTx/>
        <a:buBlip>
          <a:blip r:embed="rId10"/>
        </a:buBlip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wmf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39633" y="1683657"/>
            <a:ext cx="8112035" cy="1698172"/>
          </a:xfrm>
        </p:spPr>
        <p:txBody>
          <a:bodyPr>
            <a:normAutofit fontScale="90000"/>
          </a:bodyPr>
          <a:lstStyle/>
          <a:p>
            <a:r>
              <a:rPr lang="ru-RU" sz="4000" dirty="0" smtClean="0"/>
              <a:t>Лекция 4</a:t>
            </a:r>
            <a:br>
              <a:rPr lang="ru-RU" sz="4000" dirty="0" smtClean="0"/>
            </a:br>
            <a:r>
              <a:rPr lang="ru-RU" sz="4000" dirty="0" smtClean="0"/>
              <a:t>Метрология в современном производстве</a:t>
            </a:r>
            <a:endParaRPr lang="en-US" sz="4000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1371600" y="3637205"/>
            <a:ext cx="6400800" cy="761613"/>
          </a:xfrm>
        </p:spPr>
        <p:txBody>
          <a:bodyPr>
            <a:normAutofit fontScale="85000" lnSpcReduction="10000"/>
          </a:bodyPr>
          <a:lstStyle/>
          <a:p>
            <a:r>
              <a:rPr lang="ru-RU" sz="2000" dirty="0" smtClean="0"/>
              <a:t>к.т.н., преподаватель </a:t>
            </a:r>
            <a:r>
              <a:rPr lang="ru-RU" sz="2000" dirty="0" err="1" smtClean="0"/>
              <a:t>ФСУиР</a:t>
            </a:r>
            <a:r>
              <a:rPr lang="ru-RU" sz="2000" dirty="0" smtClean="0"/>
              <a:t> – Рассадина Анна Александровна</a:t>
            </a:r>
            <a:endParaRPr lang="nl-NL" sz="2000" dirty="0"/>
          </a:p>
          <a:p>
            <a:r>
              <a:rPr lang="ru-RU" dirty="0" smtClean="0"/>
              <a:t>Контактные данные: 8-950-047-25-58, </a:t>
            </a:r>
            <a:r>
              <a:rPr lang="en-US" dirty="0" smtClean="0"/>
              <a:t>aarassadina@itmo.ru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1725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8586281" y="4786009"/>
            <a:ext cx="557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9</a:t>
            </a:r>
            <a:endParaRPr lang="ru-RU" dirty="0"/>
          </a:p>
        </p:txBody>
      </p:sp>
      <p:sp>
        <p:nvSpPr>
          <p:cNvPr id="3" name="TextBox 2"/>
          <p:cNvSpPr txBox="1"/>
          <p:nvPr/>
        </p:nvSpPr>
        <p:spPr>
          <a:xfrm>
            <a:off x="374285" y="815691"/>
            <a:ext cx="855960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 algn="just">
              <a:lnSpc>
                <a:spcPct val="150000"/>
              </a:lnSpc>
            </a:pPr>
            <a:r>
              <a:rPr lang="ru-RU" alt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1931 году Р. </a:t>
            </a:r>
            <a:r>
              <a:rPr lang="ru-RU" altLang="ru-RU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Руденберг</a:t>
            </a:r>
            <a:r>
              <a:rPr lang="ru-RU" alt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получил патент на просвечивающий электронный микроскоп, а в 1932 году М. </a:t>
            </a:r>
            <a:r>
              <a:rPr lang="ru-RU" altLang="ru-RU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Кнолль</a:t>
            </a:r>
            <a:r>
              <a:rPr lang="ru-RU" alt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 Э. </a:t>
            </a:r>
            <a:r>
              <a:rPr lang="ru-RU" altLang="ru-RU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Руска</a:t>
            </a:r>
            <a:r>
              <a:rPr lang="ru-RU" alt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построили первый прототип современного прибора. </a:t>
            </a:r>
            <a:endParaRPr lang="ru-RU" altLang="ru-RU" sz="1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457200" algn="just">
              <a:lnSpc>
                <a:spcPct val="150000"/>
              </a:lnSpc>
            </a:pPr>
            <a:r>
              <a:rPr lang="ru-RU" altLang="ru-RU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Эта </a:t>
            </a:r>
            <a:r>
              <a:rPr lang="ru-RU" alt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работа Э. </a:t>
            </a:r>
            <a:r>
              <a:rPr lang="ru-RU" altLang="ru-RU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Руски</a:t>
            </a:r>
            <a:r>
              <a:rPr lang="ru-RU" alt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в 1986 году была отмечена Нобелевской премией по физике. Использование просвечивающего электронного микроскопа для научных исследований было начато в конце 1930-ых годов и тогда же появился первый коммерческий прибор, построенный фирмой </a:t>
            </a:r>
            <a:r>
              <a:rPr lang="en-US" alt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Siemens</a:t>
            </a:r>
            <a:r>
              <a:rPr lang="ru-RU" alt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indent="457200" algn="just">
              <a:lnSpc>
                <a:spcPct val="150000"/>
              </a:lnSpc>
            </a:pPr>
            <a:r>
              <a:rPr lang="ru-RU" altLang="ru-RU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 </a:t>
            </a:r>
            <a:r>
              <a:rPr lang="ru-RU" alt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1938 </a:t>
            </a:r>
            <a:r>
              <a:rPr lang="ru-RU" altLang="ru-RU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Руска</a:t>
            </a:r>
            <a:r>
              <a:rPr lang="ru-RU" alt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 Б. фон </a:t>
            </a:r>
            <a:r>
              <a:rPr lang="ru-RU" altLang="ru-RU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Боррис</a:t>
            </a:r>
            <a:r>
              <a:rPr lang="ru-RU" alt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построили прототип промышленного ПЭМ для фирмы "Сименс-</a:t>
            </a:r>
            <a:r>
              <a:rPr lang="ru-RU" altLang="ru-RU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Хальске</a:t>
            </a:r>
            <a:r>
              <a:rPr lang="ru-RU" alt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 в Германии; этот прибор в конце концов позволил достичь разрешения 100 </a:t>
            </a:r>
            <a:r>
              <a:rPr lang="ru-RU" altLang="ru-RU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нм</a:t>
            </a:r>
            <a:r>
              <a:rPr lang="ru-RU" alt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Несколькими годами позднее </a:t>
            </a:r>
            <a:r>
              <a:rPr lang="ru-RU" altLang="ru-RU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А.Пребус</a:t>
            </a:r>
            <a:r>
              <a:rPr lang="ru-RU" alt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 </a:t>
            </a:r>
            <a:r>
              <a:rPr lang="ru-RU" altLang="ru-RU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Дж.Хиллер</a:t>
            </a:r>
            <a:r>
              <a:rPr lang="ru-RU" alt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построили первый ПЭМ высокого разрешения в </a:t>
            </a:r>
            <a:r>
              <a:rPr lang="ru-RU" altLang="ru-RU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Торонтском</a:t>
            </a:r>
            <a:r>
              <a:rPr lang="ru-RU" alt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университете (Канада).  </a:t>
            </a:r>
            <a:r>
              <a:rPr lang="ru-RU" altLang="ru-RU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Широкие </a:t>
            </a:r>
            <a:r>
              <a:rPr lang="ru-RU" alt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возможности ПЭМ почти сразу же стали очевидны. Его промышленное производство было начато одновременно фирмой "Сименс-</a:t>
            </a:r>
            <a:r>
              <a:rPr lang="ru-RU" altLang="ru-RU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Хальске</a:t>
            </a:r>
            <a:r>
              <a:rPr lang="ru-RU" alt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 в Германии и корпорацией RCA в США. В конце 1940-х годов такие приборы стали выпускать и другие компании. </a:t>
            </a:r>
          </a:p>
          <a:p>
            <a:pPr indent="457200" algn="just">
              <a:lnSpc>
                <a:spcPct val="150000"/>
              </a:lnSpc>
            </a:pPr>
            <a:r>
              <a:rPr lang="ru-RU" altLang="ru-RU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endParaRPr lang="ru-RU" altLang="ru-RU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74710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8593158" y="4786009"/>
            <a:ext cx="557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10</a:t>
            </a:r>
            <a:endParaRPr lang="ru-RU" dirty="0"/>
          </a:p>
        </p:txBody>
      </p:sp>
      <p:sp>
        <p:nvSpPr>
          <p:cNvPr id="3" name="TextBox 2"/>
          <p:cNvSpPr txBox="1"/>
          <p:nvPr/>
        </p:nvSpPr>
        <p:spPr>
          <a:xfrm>
            <a:off x="676794" y="1180076"/>
            <a:ext cx="7628434" cy="23544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 algn="just">
              <a:lnSpc>
                <a:spcPct val="150000"/>
              </a:lnSpc>
            </a:pPr>
            <a:r>
              <a:rPr lang="ru-RU" alt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просвечивающем электронном микроскопе однородный моноэнергетический пучок электронов проходит через систему </a:t>
            </a:r>
            <a:r>
              <a:rPr lang="ru-RU" altLang="ru-RU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конденсорных</a:t>
            </a:r>
            <a:r>
              <a:rPr lang="ru-RU" alt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линз, с помощью которых осуществляется регулировка и контроль размера и угла расхождения пучка. Затем пучок попадает на исследуемый образец и проходит сквозь него. </a:t>
            </a:r>
            <a:r>
              <a:rPr lang="ru-RU" altLang="ru-RU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Поэтому </a:t>
            </a:r>
            <a:r>
              <a:rPr lang="ru-RU" alt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толщина образца должна быть столь мала, чтобы практически все электроны прошли через него.</a:t>
            </a:r>
            <a:r>
              <a:rPr lang="ru-RU" altLang="ru-RU" sz="14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ru-RU" altLang="ru-RU" sz="1400" dirty="0" smtClean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457200" algn="just">
              <a:lnSpc>
                <a:spcPct val="150000"/>
              </a:lnSpc>
            </a:pPr>
            <a:r>
              <a:rPr lang="ru-RU" altLang="ru-RU" sz="1400" u="sng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Существует </a:t>
            </a:r>
            <a:r>
              <a:rPr lang="ru-RU" altLang="ru-RU" sz="1400" u="sng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эмпирическое правило, согласно которому толщина образца не должна превышать более чем в 10 раз величину разрешения прибора</a:t>
            </a:r>
            <a:r>
              <a:rPr lang="ru-RU" altLang="ru-RU" sz="1400" u="sng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ru-RU" altLang="ru-RU" sz="14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60499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8586281" y="4786009"/>
            <a:ext cx="557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11</a:t>
            </a:r>
            <a:endParaRPr lang="ru-RU" dirty="0"/>
          </a:p>
        </p:txBody>
      </p:sp>
      <p:sp>
        <p:nvSpPr>
          <p:cNvPr id="3" name="TextBox 2"/>
          <p:cNvSpPr txBox="1"/>
          <p:nvPr/>
        </p:nvSpPr>
        <p:spPr>
          <a:xfrm>
            <a:off x="676794" y="1180076"/>
            <a:ext cx="762843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 algn="just">
              <a:lnSpc>
                <a:spcPct val="150000"/>
              </a:lnSpc>
            </a:pPr>
            <a:r>
              <a:rPr lang="ru-RU" altLang="ru-RU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Вследствие </a:t>
            </a:r>
            <a:r>
              <a:rPr lang="ru-RU" alt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этого образец приготовляется в виде фольги или тонкой пленки, называемой репликой. </a:t>
            </a:r>
          </a:p>
          <a:p>
            <a:pPr indent="457200" algn="just">
              <a:lnSpc>
                <a:spcPct val="150000"/>
              </a:lnSpc>
            </a:pPr>
            <a:r>
              <a:rPr lang="ru-RU" alt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С обратной стороны образца система объективных линз создает и формирует изображение плоскости образца, передающее структурные и морфологические особенности реплики. </a:t>
            </a:r>
          </a:p>
          <a:p>
            <a:pPr indent="457200" algn="just">
              <a:lnSpc>
                <a:spcPct val="150000"/>
              </a:lnSpc>
            </a:pPr>
            <a:r>
              <a:rPr lang="ru-RU" alt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За объективом расположена проекционная система, которая отображает на флуоресцентном экране, фотопластинке или современном устройстве отображения информации и перевода его в цифровую форму (типа матрицы ПЗС) увеличенное изображение образца. </a:t>
            </a:r>
          </a:p>
        </p:txBody>
      </p:sp>
    </p:spTree>
    <p:extLst>
      <p:ext uri="{BB962C8B-B14F-4D97-AF65-F5344CB8AC3E}">
        <p14:creationId xmlns:p14="http://schemas.microsoft.com/office/powerpoint/2010/main" val="25632118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8586281" y="4786009"/>
            <a:ext cx="557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12</a:t>
            </a:r>
            <a:endParaRPr lang="ru-RU" dirty="0"/>
          </a:p>
        </p:txBody>
      </p:sp>
      <p:sp>
        <p:nvSpPr>
          <p:cNvPr id="3" name="TextBox 2"/>
          <p:cNvSpPr txBox="1"/>
          <p:nvPr/>
        </p:nvSpPr>
        <p:spPr>
          <a:xfrm>
            <a:off x="573666" y="2238854"/>
            <a:ext cx="212828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ru-RU" alt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Принципиальная схема просвечивающего электронного микроскопа</a:t>
            </a:r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>
            <a:lum bright="-36000" contrast="6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113" y="692150"/>
            <a:ext cx="3281362" cy="427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566093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8586281" y="4786009"/>
            <a:ext cx="557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13</a:t>
            </a:r>
            <a:endParaRPr lang="ru-RU" dirty="0"/>
          </a:p>
        </p:txBody>
      </p:sp>
      <p:sp>
        <p:nvSpPr>
          <p:cNvPr id="3" name="TextBox 2"/>
          <p:cNvSpPr txBox="1"/>
          <p:nvPr/>
        </p:nvSpPr>
        <p:spPr>
          <a:xfrm>
            <a:off x="663043" y="1015070"/>
            <a:ext cx="8012615" cy="3177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ct val="50000"/>
              </a:spcBef>
            </a:pPr>
            <a:endParaRPr lang="ru-RU" altLang="ru-RU" sz="1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457200" algn="just">
              <a:lnSpc>
                <a:spcPct val="150000"/>
              </a:lnSpc>
            </a:pPr>
            <a:r>
              <a:rPr lang="ru-RU" altLang="ru-RU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Энергия </a:t>
            </a:r>
            <a:r>
              <a:rPr lang="ru-RU" alt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применяемых электронных пучков лежит в пределах 60 </a:t>
            </a:r>
            <a:r>
              <a:rPr lang="ru-RU" altLang="ru-RU" sz="14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</a:t>
            </a:r>
            <a:r>
              <a:rPr lang="ru-RU" alt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500 кэВ, хотя имеются уникальные приборы, использующие энергии свыше 1 МэВ (это позволяет использовать более толстые образцы).</a:t>
            </a:r>
          </a:p>
          <a:p>
            <a:pPr indent="457200" algn="just">
              <a:lnSpc>
                <a:spcPct val="150000"/>
              </a:lnSpc>
            </a:pPr>
            <a:r>
              <a:rPr lang="ru-RU" altLang="ru-RU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После </a:t>
            </a:r>
            <a:r>
              <a:rPr lang="ru-RU" alt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проявления и печатания, осуществляемых обычными фотографическими методами, или соответствующего преобразования изображения, получают так называемую электронную микрофотографию. </a:t>
            </a:r>
          </a:p>
          <a:p>
            <a:pPr indent="457200" algn="just">
              <a:lnSpc>
                <a:spcPct val="150000"/>
              </a:lnSpc>
            </a:pPr>
            <a:r>
              <a:rPr lang="ru-RU" altLang="ru-RU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Увеличение </a:t>
            </a:r>
            <a:r>
              <a:rPr lang="ru-RU" alt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конечного изображения может достигать 500 000 раз. </a:t>
            </a:r>
            <a:r>
              <a:rPr lang="ru-RU" altLang="ru-RU" sz="14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Интересно отметить, что при таком казалось бы огромном увеличении деталь структуры размером 2 </a:t>
            </a:r>
            <a:r>
              <a:rPr lang="ru-RU" altLang="ru-RU" sz="1400" dirty="0" err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нм</a:t>
            </a:r>
            <a:r>
              <a:rPr lang="ru-RU" altLang="ru-RU" sz="14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на конечном изображении будет иметь размер только 1 мм. </a:t>
            </a:r>
          </a:p>
        </p:txBody>
      </p:sp>
    </p:spTree>
    <p:extLst>
      <p:ext uri="{BB962C8B-B14F-4D97-AF65-F5344CB8AC3E}">
        <p14:creationId xmlns:p14="http://schemas.microsoft.com/office/powerpoint/2010/main" val="24461721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8586281" y="4786009"/>
            <a:ext cx="557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14</a:t>
            </a:r>
            <a:endParaRPr lang="ru-RU" dirty="0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>
            <a:lum bright="-12000" contras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5551" y="833219"/>
            <a:ext cx="3038546" cy="1997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3">
            <a:lum bright="-18000" contras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9683" y="833219"/>
            <a:ext cx="2103808" cy="2947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226881" y="3780639"/>
            <a:ext cx="4389412" cy="116955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ru-RU" alt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Изображение структуры монокристалла YBa</a:t>
            </a:r>
            <a:r>
              <a:rPr lang="ru-RU" altLang="ru-RU" sz="1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ru-RU" alt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</a:t>
            </a:r>
            <a:r>
              <a:rPr lang="ru-RU" altLang="ru-RU" sz="1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ru-RU" alt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ru-RU" altLang="ru-RU" sz="1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ru-RU" alt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вдоль направления оси </a:t>
            </a:r>
            <a:r>
              <a:rPr lang="ru-RU" altLang="ru-RU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ru-RU" alt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На вставке показана проекция модели структуры. Светлые пятна обозначенные</a:t>
            </a:r>
          </a:p>
          <a:p>
            <a:pPr algn="ctr"/>
            <a:r>
              <a:rPr lang="ru-RU" altLang="ru-RU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Ox</a:t>
            </a:r>
            <a:r>
              <a:rPr lang="ru-RU" alt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указывают положения вакансий кислорода</a:t>
            </a:r>
          </a:p>
        </p:txBody>
      </p:sp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4987549" y="2918473"/>
            <a:ext cx="3661986" cy="2031325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ru-RU" alt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а)-</a:t>
            </a:r>
            <a:r>
              <a:rPr lang="ru-RU" altLang="ru-RU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электронномикроскопическое</a:t>
            </a:r>
            <a:r>
              <a:rPr lang="ru-RU" alt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изображение поверхности (111) золота.</a:t>
            </a:r>
          </a:p>
          <a:p>
            <a:pPr algn="ctr"/>
            <a:r>
              <a:rPr lang="ru-RU" alt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Видны ступеньки на поверхности, стрелкой отмечена поверхностная дислокация</a:t>
            </a:r>
          </a:p>
          <a:p>
            <a:pPr algn="ctr"/>
            <a:r>
              <a:rPr lang="ru-RU" altLang="ru-RU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Шокли</a:t>
            </a:r>
            <a:r>
              <a:rPr lang="ru-RU" alt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 </a:t>
            </a:r>
          </a:p>
          <a:p>
            <a:pPr algn="ctr"/>
            <a:r>
              <a:rPr lang="ru-RU" alt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б)-реконструкция области поверхности (110) золота. На врезке в левом</a:t>
            </a:r>
          </a:p>
          <a:p>
            <a:pPr algn="ctr"/>
            <a:r>
              <a:rPr lang="ru-RU" alt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верхнем углу показано рассчитанное на ЭВМ соответствующее изображение</a:t>
            </a:r>
          </a:p>
        </p:txBody>
      </p:sp>
    </p:spTree>
    <p:extLst>
      <p:ext uri="{BB962C8B-B14F-4D97-AF65-F5344CB8AC3E}">
        <p14:creationId xmlns:p14="http://schemas.microsoft.com/office/powerpoint/2010/main" val="37623073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hrem00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8189" y="754506"/>
            <a:ext cx="4194390" cy="30899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1878641" y="4022187"/>
            <a:ext cx="5153485" cy="73866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ru-RU" alt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Высокоразрешающее ЭМ-изображение атомной структуры кристаллов кремния (слева) и </a:t>
            </a:r>
            <a:r>
              <a:rPr lang="ru-RU" altLang="ru-RU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теллурида</a:t>
            </a:r>
            <a:r>
              <a:rPr lang="ru-RU" alt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кадмия (справа) в ориентации (110).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586281" y="4786009"/>
            <a:ext cx="557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15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165556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8586281" y="4786009"/>
            <a:ext cx="557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16</a:t>
            </a:r>
            <a:endParaRPr lang="ru-RU" dirty="0"/>
          </a:p>
        </p:txBody>
      </p:sp>
      <p:sp>
        <p:nvSpPr>
          <p:cNvPr id="3" name="TextBox 2"/>
          <p:cNvSpPr txBox="1"/>
          <p:nvPr/>
        </p:nvSpPr>
        <p:spPr>
          <a:xfrm>
            <a:off x="663043" y="1015070"/>
            <a:ext cx="8012615" cy="28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ct val="50000"/>
              </a:spcBef>
            </a:pPr>
            <a:endParaRPr lang="ru-RU" altLang="ru-RU" sz="1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457200" algn="just">
              <a:lnSpc>
                <a:spcPct val="150000"/>
              </a:lnSpc>
            </a:pPr>
            <a:r>
              <a:rPr lang="ru-RU" alt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настоящее время имеется большой выбор промышленных образцов просвечивающих электронных микроскопов. Для большей универсальности между объективной и промежуточной линзами в них устанавливают дополнительную линзу. </a:t>
            </a:r>
          </a:p>
          <a:p>
            <a:pPr indent="457200" algn="just">
              <a:lnSpc>
                <a:spcPct val="150000"/>
              </a:lnSpc>
            </a:pPr>
            <a:r>
              <a:rPr lang="ru-RU" altLang="ru-RU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 </a:t>
            </a:r>
            <a:r>
              <a:rPr lang="ru-RU" alt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отличие от стеклянных линз преломляющую силу магнитной и электронной линзы можно очень легко менять путем изменения тока возбуждения в обмотке. Благодаря этому увеличение, обеспечиваемое микроскопом, можно менять непрерывно от нескольких сотен до сотен тысяч раз, а указанная дополнительная линза облегчает возможность получения резкого изображения во всем этом широком диапазоне. </a:t>
            </a:r>
          </a:p>
        </p:txBody>
      </p:sp>
    </p:spTree>
    <p:extLst>
      <p:ext uri="{BB962C8B-B14F-4D97-AF65-F5344CB8AC3E}">
        <p14:creationId xmlns:p14="http://schemas.microsoft.com/office/powerpoint/2010/main" val="28183214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8586281" y="4786009"/>
            <a:ext cx="557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17</a:t>
            </a:r>
            <a:endParaRPr lang="ru-RU" dirty="0"/>
          </a:p>
        </p:txBody>
      </p:sp>
      <p:pic>
        <p:nvPicPr>
          <p:cNvPr id="4" name="Picture 4" descr="Image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6253" y="1038154"/>
            <a:ext cx="3614351" cy="36143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459094" y="2082696"/>
            <a:ext cx="3377261" cy="134633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u-RU" altLang="ru-RU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Наночастицы</a:t>
            </a:r>
            <a:r>
              <a:rPr lang="ru-RU" alt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серебра, высаженные на тонкую </a:t>
            </a:r>
            <a:r>
              <a:rPr lang="ru-RU" altLang="ru-RU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полиимидную</a:t>
            </a:r>
            <a:r>
              <a:rPr lang="ru-RU" alt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пленку. Просвечивающая электронная микроскопия.</a:t>
            </a:r>
          </a:p>
        </p:txBody>
      </p:sp>
    </p:spTree>
    <p:extLst>
      <p:ext uri="{BB962C8B-B14F-4D97-AF65-F5344CB8AC3E}">
        <p14:creationId xmlns:p14="http://schemas.microsoft.com/office/powerpoint/2010/main" val="36220870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3727" y="935026"/>
            <a:ext cx="3849067" cy="38490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457678" y="2088834"/>
            <a:ext cx="3578057" cy="700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u-RU" alt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Просвечивающий  электронный микроскоп с </a:t>
            </a:r>
            <a:r>
              <a:rPr lang="ru-RU" altLang="ru-RU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термополевой</a:t>
            </a:r>
            <a:r>
              <a:rPr lang="ru-RU" alt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эмиссией фирмы JEOL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586281" y="4786009"/>
            <a:ext cx="557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18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882869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587394" y="4774168"/>
            <a:ext cx="537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    1</a:t>
            </a:r>
            <a:endParaRPr lang="ru-RU" dirty="0"/>
          </a:p>
        </p:txBody>
      </p:sp>
      <p:sp>
        <p:nvSpPr>
          <p:cNvPr id="5" name="Текст 7"/>
          <p:cNvSpPr>
            <a:spLocks noGrp="1"/>
          </p:cNvSpPr>
          <p:nvPr>
            <p:ph type="body" sz="quarter" idx="10"/>
          </p:nvPr>
        </p:nvSpPr>
        <p:spPr>
          <a:xfrm>
            <a:off x="538264" y="2263302"/>
            <a:ext cx="5648237" cy="2068749"/>
          </a:xfrm>
          <a:solidFill>
            <a:schemeClr val="bg1"/>
          </a:solidFill>
        </p:spPr>
        <p:txBody>
          <a:bodyPr>
            <a:noAutofit/>
          </a:bodyPr>
          <a:lstStyle/>
          <a:p>
            <a:pPr indent="457200" algn="just">
              <a:lnSpc>
                <a:spcPct val="15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Во что упирается развитие производства и технологий?</a:t>
            </a:r>
          </a:p>
          <a:p>
            <a:pPr indent="457200" algn="just">
              <a:lnSpc>
                <a:spcPct val="15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Чем ограничена точность измерений?</a:t>
            </a:r>
          </a:p>
          <a:p>
            <a:pPr indent="457200" algn="just">
              <a:lnSpc>
                <a:spcPct val="15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Как достигнуть единства измерений?</a:t>
            </a:r>
          </a:p>
          <a:p>
            <a:pPr indent="457200" algn="just" fontAlgn="base"/>
            <a:endParaRPr lang="ru-RU" b="1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Заголовок 5"/>
          <p:cNvSpPr>
            <a:spLocks noGrp="1"/>
          </p:cNvSpPr>
          <p:nvPr>
            <p:ph type="title"/>
          </p:nvPr>
        </p:nvSpPr>
        <p:spPr>
          <a:xfrm>
            <a:off x="538264" y="948798"/>
            <a:ext cx="5648237" cy="103564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ru-RU" sz="18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Метрология в современном производстве </a:t>
            </a:r>
            <a:br>
              <a:rPr lang="ru-RU" sz="18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ru-RU" sz="18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Постановка проблемы</a:t>
            </a:r>
            <a:endParaRPr lang="ru-RU" sz="18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21857" name="Picture 1" descr="upload37_it-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13477" y="1214687"/>
            <a:ext cx="2257510" cy="2747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9977" y="941901"/>
            <a:ext cx="3208448" cy="40284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365979" y="2577792"/>
            <a:ext cx="3800385" cy="700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u-RU" alt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Просвечивающий электронный микроскоп на 5 мэВ в Тулузе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586281" y="4786009"/>
            <a:ext cx="557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19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442858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529389" y="948799"/>
            <a:ext cx="7913342" cy="304698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180000" indent="457200" algn="just">
              <a:lnSpc>
                <a:spcPct val="150000"/>
              </a:lnSpc>
            </a:pPr>
            <a:r>
              <a:rPr lang="ru-RU" sz="1600" b="1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4.1. Определение МО</a:t>
            </a:r>
          </a:p>
          <a:p>
            <a:pPr marL="180000" indent="457200" algn="just">
              <a:lnSpc>
                <a:spcPct val="150000"/>
              </a:lnSpc>
            </a:pPr>
            <a:r>
              <a:rPr lang="ru-RU" sz="1600" dirty="0" smtClean="0">
                <a:latin typeface="Times New Roman" pitchFamily="18" charset="0"/>
                <a:cs typeface="Times New Roman" pitchFamily="18" charset="0"/>
              </a:rPr>
              <a:t>Под </a:t>
            </a:r>
            <a:r>
              <a:rPr lang="ru-RU" sz="1600" b="1" dirty="0" smtClean="0">
                <a:latin typeface="Times New Roman" pitchFamily="18" charset="0"/>
                <a:cs typeface="Times New Roman" pitchFamily="18" charset="0"/>
              </a:rPr>
              <a:t>метрологическим обеспечением (МО) </a:t>
            </a:r>
            <a:r>
              <a:rPr lang="ru-RU" sz="1600" dirty="0" smtClean="0">
                <a:latin typeface="Times New Roman" pitchFamily="18" charset="0"/>
                <a:cs typeface="Times New Roman" pitchFamily="18" charset="0"/>
              </a:rPr>
              <a:t>понимается установление и применение научных и организационных основ, технических средств, правил и норм, необходимых для достижения единства и требуемой точности измерении. </a:t>
            </a:r>
          </a:p>
          <a:p>
            <a:pPr marL="180000" indent="457200" algn="just">
              <a:lnSpc>
                <a:spcPct val="150000"/>
              </a:lnSpc>
            </a:pPr>
            <a:r>
              <a:rPr lang="ru-RU" sz="1600" dirty="0" smtClean="0">
                <a:latin typeface="Times New Roman" pitchFamily="18" charset="0"/>
                <a:cs typeface="Times New Roman" pitchFamily="18" charset="0"/>
              </a:rPr>
              <a:t>Основной тенденцией в развитии метрологического обеспечения является </a:t>
            </a:r>
            <a:r>
              <a:rPr lang="ru-RU" sz="1600" u="sng" dirty="0" smtClean="0">
                <a:latin typeface="Times New Roman" pitchFamily="18" charset="0"/>
                <a:cs typeface="Times New Roman" pitchFamily="18" charset="0"/>
              </a:rPr>
              <a:t>переход от </a:t>
            </a:r>
            <a:r>
              <a:rPr lang="ru-RU" sz="1600" dirty="0" smtClean="0">
                <a:latin typeface="Times New Roman" pitchFamily="18" charset="0"/>
                <a:cs typeface="Times New Roman" pitchFamily="18" charset="0"/>
              </a:rPr>
              <a:t>существовавшей ранее сравнительно узкой задачи </a:t>
            </a:r>
            <a:r>
              <a:rPr lang="ru-RU" sz="1600" u="sng" dirty="0" smtClean="0">
                <a:latin typeface="Times New Roman" pitchFamily="18" charset="0"/>
                <a:cs typeface="Times New Roman" pitchFamily="18" charset="0"/>
              </a:rPr>
              <a:t>обеспечения единства и требуемой точности измерений к</a:t>
            </a:r>
            <a:r>
              <a:rPr lang="ru-RU" sz="1600" dirty="0" smtClean="0">
                <a:latin typeface="Times New Roman" pitchFamily="18" charset="0"/>
                <a:cs typeface="Times New Roman" pitchFamily="18" charset="0"/>
              </a:rPr>
              <a:t> принципиально новой </a:t>
            </a:r>
            <a:r>
              <a:rPr lang="ru-RU" sz="1600" u="sng" dirty="0" smtClean="0">
                <a:latin typeface="Times New Roman" pitchFamily="18" charset="0"/>
                <a:cs typeface="Times New Roman" pitchFamily="18" charset="0"/>
              </a:rPr>
              <a:t>задаче обеспечения качества измерений</a:t>
            </a:r>
            <a:r>
              <a:rPr lang="ru-RU" sz="16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</p:txBody>
      </p:sp>
      <p:sp>
        <p:nvSpPr>
          <p:cNvPr id="10" name="Заголовок 5"/>
          <p:cNvSpPr>
            <a:spLocks noGrp="1"/>
          </p:cNvSpPr>
          <p:nvPr>
            <p:ph type="title"/>
          </p:nvPr>
        </p:nvSpPr>
        <p:spPr>
          <a:xfrm>
            <a:off x="764692" y="221182"/>
            <a:ext cx="7414107" cy="727617"/>
          </a:xfrm>
        </p:spPr>
        <p:txBody>
          <a:bodyPr>
            <a:normAutofit/>
          </a:bodyPr>
          <a:lstStyle/>
          <a:p>
            <a:r>
              <a:rPr lang="ru-RU" sz="18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4. Технические основы метрологического обеспечения </a:t>
            </a:r>
            <a:endParaRPr lang="ru-RU" sz="18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284602" y="4774168"/>
            <a:ext cx="840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    </a:t>
            </a:r>
            <a:r>
              <a:rPr lang="ru-RU" dirty="0" smtClean="0"/>
              <a:t>20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481453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48109" y="948799"/>
            <a:ext cx="8768912" cy="304698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180000" indent="457200" algn="just">
              <a:lnSpc>
                <a:spcPct val="150000"/>
              </a:lnSpc>
            </a:pPr>
            <a:r>
              <a:rPr lang="ru-RU" sz="1600" b="1" dirty="0" smtClean="0">
                <a:latin typeface="Times New Roman" pitchFamily="18" charset="0"/>
                <a:cs typeface="Times New Roman" pitchFamily="18" charset="0"/>
              </a:rPr>
              <a:t>Единство измерений </a:t>
            </a:r>
            <a:r>
              <a:rPr lang="ru-RU" sz="1600" dirty="0" smtClean="0">
                <a:latin typeface="Times New Roman" pitchFamily="18" charset="0"/>
                <a:cs typeface="Times New Roman" pitchFamily="18" charset="0"/>
              </a:rPr>
              <a:t>– </a:t>
            </a:r>
            <a:r>
              <a:rPr lang="ru-RU" sz="1600" dirty="0">
                <a:latin typeface="Times New Roman" pitchFamily="18" charset="0"/>
                <a:cs typeface="Times New Roman" pitchFamily="18" charset="0"/>
              </a:rPr>
              <a:t>состояние измерений, при котором их результаты выражены в допущенных к применению в Российской Федерации единицах величин, а показатели точности измерений не выходят за установленные границы.</a:t>
            </a:r>
          </a:p>
          <a:p>
            <a:pPr marL="180000" indent="457200" algn="just">
              <a:lnSpc>
                <a:spcPct val="150000"/>
              </a:lnSpc>
            </a:pPr>
            <a:endParaRPr lang="ru-RU" sz="1600" dirty="0" smtClean="0">
              <a:latin typeface="Times New Roman" pitchFamily="18" charset="0"/>
              <a:cs typeface="Times New Roman" pitchFamily="18" charset="0"/>
            </a:endParaRPr>
          </a:p>
          <a:p>
            <a:pPr marL="180000" indent="457200" algn="just">
              <a:lnSpc>
                <a:spcPct val="150000"/>
              </a:lnSpc>
            </a:pPr>
            <a:r>
              <a:rPr lang="ru-RU" sz="1600" b="1" dirty="0" smtClean="0">
                <a:latin typeface="Times New Roman" pitchFamily="18" charset="0"/>
                <a:cs typeface="Times New Roman" pitchFamily="18" charset="0"/>
              </a:rPr>
              <a:t>Качество измерений</a:t>
            </a:r>
            <a:r>
              <a:rPr lang="ru-RU" sz="1600" dirty="0" smtClean="0">
                <a:latin typeface="Times New Roman" pitchFamily="18" charset="0"/>
                <a:cs typeface="Times New Roman" pitchFamily="18" charset="0"/>
              </a:rPr>
              <a:t> понятие более широкое, чем точность измерений. Оно характеризует совокупность свойств систем измерений (СИ), обеспечивающих получение в установленный срок результатов измерений с требуемыми точностью (размером допускаемых погрешностей), достоверностью, правильностью, сходимостью и воспроизводимостью.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380854" y="4774168"/>
            <a:ext cx="744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    </a:t>
            </a:r>
            <a:r>
              <a:rPr lang="ru-RU" dirty="0" smtClean="0"/>
              <a:t>21</a:t>
            </a:r>
            <a:endParaRPr lang="ru-RU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408355" y="4774168"/>
            <a:ext cx="7167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    </a:t>
            </a:r>
            <a:r>
              <a:rPr lang="ru-RU" dirty="0" smtClean="0"/>
              <a:t>22</a:t>
            </a:r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233757" y="959793"/>
            <a:ext cx="4279878" cy="410881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indent="457200" algn="just">
              <a:lnSpc>
                <a:spcPct val="150000"/>
              </a:lnSpc>
            </a:pPr>
            <a:r>
              <a:rPr lang="ru-RU" sz="1600" dirty="0" smtClean="0">
                <a:latin typeface="Times New Roman" pitchFamily="18" charset="0"/>
                <a:cs typeface="Times New Roman" pitchFamily="18" charset="0"/>
              </a:rPr>
              <a:t>Понятие "метрологическое обеспечение" применяется, как правило, по отношению к измерениям (испытанию, контролю) в целом. Допускают использование термина "метрологическое обеспечение технологического процесса (производства, организации)", подразумевая при этом МО измерений (испытаний или контроля) в данном процессе, производстве, организации.</a:t>
            </a:r>
          </a:p>
          <a:p>
            <a:pPr indent="457200" algn="just">
              <a:lnSpc>
                <a:spcPct val="150000"/>
              </a:lnSpc>
            </a:pPr>
            <a:endParaRPr lang="ru-RU" sz="1600" dirty="0" smtClean="0">
              <a:latin typeface="Times New Roman" pitchFamily="18" charset="0"/>
              <a:cs typeface="Times New Roman" pitchFamily="18" charset="0"/>
            </a:endParaRPr>
          </a:p>
          <a:p>
            <a:pPr indent="457200" algn="just">
              <a:lnSpc>
                <a:spcPct val="150000"/>
              </a:lnSpc>
            </a:pPr>
            <a:endParaRPr lang="ru-RU" sz="1400" dirty="0" smtClean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1" descr="Картинки по запросу метрология машиностроение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928681" y="1169168"/>
            <a:ext cx="3658713" cy="24625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51773" y="605655"/>
            <a:ext cx="8680192" cy="452431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u-RU" sz="1600" b="1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Операции МО</a:t>
            </a:r>
          </a:p>
          <a:p>
            <a:pPr algn="just">
              <a:lnSpc>
                <a:spcPct val="150000"/>
              </a:lnSpc>
            </a:pPr>
            <a:endParaRPr lang="ru-RU" sz="1600" b="1" dirty="0" smtClean="0">
              <a:solidFill>
                <a:srgbClr val="00B050"/>
              </a:solidFill>
              <a:latin typeface="Times New Roman" pitchFamily="18" charset="0"/>
              <a:cs typeface="Times New Roman" pitchFamily="18" charset="0"/>
            </a:endParaRPr>
          </a:p>
          <a:p>
            <a:pPr algn="just">
              <a:lnSpc>
                <a:spcPct val="150000"/>
              </a:lnSpc>
              <a:buFont typeface="Wingdings" pitchFamily="2" charset="2"/>
              <a:buChar char="ü"/>
            </a:pPr>
            <a:r>
              <a:rPr lang="ru-RU" sz="1600" b="1" dirty="0" smtClean="0">
                <a:latin typeface="Times New Roman" pitchFamily="18" charset="0"/>
                <a:cs typeface="Times New Roman" pitchFamily="18" charset="0"/>
              </a:rPr>
              <a:t> Установление требований</a:t>
            </a:r>
            <a:r>
              <a:rPr lang="ru-RU" sz="1600" dirty="0" smtClean="0">
                <a:latin typeface="Times New Roman" pitchFamily="18" charset="0"/>
                <a:cs typeface="Times New Roman" pitchFamily="18" charset="0"/>
              </a:rPr>
              <a:t>, например, определение параметров их достоверности.</a:t>
            </a:r>
          </a:p>
          <a:p>
            <a:pPr algn="just">
              <a:lnSpc>
                <a:spcPct val="150000"/>
              </a:lnSpc>
              <a:buFont typeface="Wingdings" pitchFamily="2" charset="2"/>
              <a:buChar char="ü"/>
            </a:pPr>
            <a:r>
              <a:rPr lang="ru-RU" sz="1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600" b="1" dirty="0" smtClean="0">
                <a:latin typeface="Times New Roman" pitchFamily="18" charset="0"/>
                <a:cs typeface="Times New Roman" pitchFamily="18" charset="0"/>
              </a:rPr>
              <a:t>Планирование</a:t>
            </a:r>
            <a:r>
              <a:rPr lang="ru-RU" sz="1600" dirty="0" smtClean="0">
                <a:latin typeface="Times New Roman" pitchFamily="18" charset="0"/>
                <a:cs typeface="Times New Roman" pitchFamily="18" charset="0"/>
              </a:rPr>
              <a:t> – формирование схемы выполнения измерений при разработке методик.</a:t>
            </a:r>
          </a:p>
          <a:p>
            <a:pPr algn="just">
              <a:lnSpc>
                <a:spcPct val="150000"/>
              </a:lnSpc>
              <a:buFont typeface="Wingdings" pitchFamily="2" charset="2"/>
              <a:buChar char="ü"/>
            </a:pPr>
            <a:r>
              <a:rPr lang="ru-RU" sz="1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600" b="1" dirty="0" smtClean="0">
                <a:latin typeface="Times New Roman" pitchFamily="18" charset="0"/>
                <a:cs typeface="Times New Roman" pitchFamily="18" charset="0"/>
              </a:rPr>
              <a:t>Выбор оборудования и инструментов</a:t>
            </a:r>
            <a:r>
              <a:rPr lang="ru-RU" sz="1600" dirty="0" smtClean="0">
                <a:latin typeface="Times New Roman" pitchFamily="18" charset="0"/>
                <a:cs typeface="Times New Roman" pitchFamily="18" charset="0"/>
              </a:rPr>
              <a:t> – осуществляется с учетом установленных параметров достоверности результатов.</a:t>
            </a:r>
          </a:p>
          <a:p>
            <a:pPr algn="just">
              <a:lnSpc>
                <a:spcPct val="150000"/>
              </a:lnSpc>
              <a:buFont typeface="Wingdings" pitchFamily="2" charset="2"/>
              <a:buChar char="ü"/>
            </a:pPr>
            <a:r>
              <a:rPr lang="ru-RU" sz="1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600" b="1" dirty="0" smtClean="0">
                <a:latin typeface="Times New Roman" pitchFamily="18" charset="0"/>
                <a:cs typeface="Times New Roman" pitchFamily="18" charset="0"/>
              </a:rPr>
              <a:t>Статистическая обработка</a:t>
            </a:r>
            <a:r>
              <a:rPr lang="ru-RU" sz="1600" dirty="0" smtClean="0">
                <a:latin typeface="Times New Roman" pitchFamily="18" charset="0"/>
                <a:cs typeface="Times New Roman" pitchFamily="18" charset="0"/>
              </a:rPr>
              <a:t> – применяется для обобщения и оценки достоверности полученных при измерениях результатов.</a:t>
            </a:r>
          </a:p>
          <a:p>
            <a:pPr algn="just">
              <a:lnSpc>
                <a:spcPct val="150000"/>
              </a:lnSpc>
              <a:buFont typeface="Wingdings" pitchFamily="2" charset="2"/>
              <a:buChar char="ü"/>
            </a:pPr>
            <a:r>
              <a:rPr lang="ru-RU" sz="1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600" b="1" dirty="0" err="1" smtClean="0">
                <a:latin typeface="Times New Roman" pitchFamily="18" charset="0"/>
                <a:cs typeface="Times New Roman" pitchFamily="18" charset="0"/>
              </a:rPr>
              <a:t>Межлабораторное</a:t>
            </a:r>
            <a:r>
              <a:rPr lang="ru-RU" sz="1600" b="1" dirty="0" smtClean="0">
                <a:latin typeface="Times New Roman" pitchFamily="18" charset="0"/>
                <a:cs typeface="Times New Roman" pitchFamily="18" charset="0"/>
              </a:rPr>
              <a:t> сличение</a:t>
            </a:r>
            <a:r>
              <a:rPr lang="ru-RU" sz="1600" dirty="0" smtClean="0">
                <a:latin typeface="Times New Roman" pitchFamily="18" charset="0"/>
                <a:cs typeface="Times New Roman" pitchFamily="18" charset="0"/>
              </a:rPr>
              <a:t> –  контроль параметров достоверности результатов измерений. </a:t>
            </a:r>
          </a:p>
          <a:p>
            <a:pPr algn="just">
              <a:lnSpc>
                <a:spcPct val="150000"/>
              </a:lnSpc>
              <a:buFont typeface="Wingdings" pitchFamily="2" charset="2"/>
              <a:buChar char="ü"/>
            </a:pPr>
            <a:endParaRPr lang="ru-RU" sz="1600" dirty="0" smtClean="0">
              <a:latin typeface="Times New Roman" pitchFamily="18" charset="0"/>
              <a:cs typeface="Times New Roman" pitchFamily="18" charset="0"/>
            </a:endParaRPr>
          </a:p>
          <a:p>
            <a:pPr algn="just">
              <a:lnSpc>
                <a:spcPct val="150000"/>
              </a:lnSpc>
              <a:buFont typeface="Wingdings" pitchFamily="2" charset="2"/>
              <a:buChar char="ü"/>
            </a:pPr>
            <a:endParaRPr lang="ru-RU" sz="1600" dirty="0" smtClean="0">
              <a:latin typeface="Times New Roman" pitchFamily="18" charset="0"/>
              <a:cs typeface="Times New Roman" pitchFamily="18" charset="0"/>
            </a:endParaRPr>
          </a:p>
          <a:p>
            <a:pPr algn="just">
              <a:lnSpc>
                <a:spcPct val="150000"/>
              </a:lnSpc>
              <a:buFont typeface="Wingdings" pitchFamily="2" charset="2"/>
              <a:buChar char="ü"/>
            </a:pPr>
            <a:endParaRPr lang="ru-RU" sz="1600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387729" y="4774168"/>
            <a:ext cx="7374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    </a:t>
            </a:r>
            <a:r>
              <a:rPr lang="ru-RU" dirty="0" smtClean="0"/>
              <a:t>23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28531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51773" y="605655"/>
            <a:ext cx="8680192" cy="452431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1600" b="1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4.2. Содержание работ по метрологическому обеспечению</a:t>
            </a:r>
          </a:p>
          <a:p>
            <a:pPr indent="457200" algn="just">
              <a:lnSpc>
                <a:spcPct val="150000"/>
              </a:lnSpc>
            </a:pPr>
            <a:endParaRPr lang="ru-RU" sz="1600" dirty="0" smtClean="0">
              <a:latin typeface="Times New Roman" pitchFamily="18" charset="0"/>
              <a:cs typeface="Times New Roman" pitchFamily="18" charset="0"/>
            </a:endParaRPr>
          </a:p>
          <a:p>
            <a:pPr indent="457200" algn="just">
              <a:lnSpc>
                <a:spcPct val="150000"/>
              </a:lnSpc>
            </a:pPr>
            <a:r>
              <a:rPr lang="ru-RU" sz="1600" dirty="0" smtClean="0">
                <a:latin typeface="Times New Roman" pitchFamily="18" charset="0"/>
                <a:cs typeface="Times New Roman" pitchFamily="18" charset="0"/>
              </a:rPr>
              <a:t>Обусловлено двумя факторами: (а) общим – системной сущностью измерения, (б) конкретным – особенностями производственного процесса (ПП). </a:t>
            </a:r>
          </a:p>
          <a:p>
            <a:pPr indent="457200" algn="just">
              <a:lnSpc>
                <a:spcPct val="150000"/>
              </a:lnSpc>
            </a:pPr>
            <a:endParaRPr lang="ru-RU" sz="1600" dirty="0" smtClean="0">
              <a:latin typeface="Times New Roman" pitchFamily="18" charset="0"/>
              <a:cs typeface="Times New Roman" pitchFamily="18" charset="0"/>
            </a:endParaRPr>
          </a:p>
          <a:p>
            <a:pPr indent="457200" algn="just">
              <a:lnSpc>
                <a:spcPct val="150000"/>
              </a:lnSpc>
            </a:pPr>
            <a:r>
              <a:rPr lang="ru-RU" sz="1600" dirty="0" smtClean="0">
                <a:latin typeface="Times New Roman" pitchFamily="18" charset="0"/>
                <a:cs typeface="Times New Roman" pitchFamily="18" charset="0"/>
              </a:rPr>
              <a:t>Реализуется посредством:</a:t>
            </a:r>
          </a:p>
          <a:p>
            <a:pPr indent="457200" algn="just">
              <a:lnSpc>
                <a:spcPct val="150000"/>
              </a:lnSpc>
              <a:buFont typeface="Wingdings" pitchFamily="2" charset="2"/>
              <a:buChar char="ü"/>
            </a:pPr>
            <a:r>
              <a:rPr lang="ru-RU" sz="1600" dirty="0" smtClean="0">
                <a:latin typeface="Times New Roman" pitchFamily="18" charset="0"/>
                <a:cs typeface="Times New Roman" pitchFamily="18" charset="0"/>
              </a:rPr>
              <a:t>Национальной (и отраслевая) системы обеспечения единства измерений; </a:t>
            </a:r>
          </a:p>
          <a:p>
            <a:pPr indent="457200" algn="just">
              <a:lnSpc>
                <a:spcPct val="150000"/>
              </a:lnSpc>
              <a:buFont typeface="Wingdings" pitchFamily="2" charset="2"/>
              <a:buChar char="ü"/>
            </a:pPr>
            <a:r>
              <a:rPr lang="ru-RU" sz="1600" dirty="0" smtClean="0">
                <a:latin typeface="Times New Roman" pitchFamily="18" charset="0"/>
                <a:cs typeface="Times New Roman" pitchFamily="18" charset="0"/>
              </a:rPr>
              <a:t>Системы менеджмента качества (СМК).</a:t>
            </a:r>
          </a:p>
          <a:p>
            <a:pPr indent="457200" algn="just">
              <a:lnSpc>
                <a:spcPct val="150000"/>
              </a:lnSpc>
            </a:pPr>
            <a:endParaRPr lang="ru-RU" sz="1600" dirty="0" smtClean="0">
              <a:latin typeface="Times New Roman" pitchFamily="18" charset="0"/>
              <a:cs typeface="Times New Roman" pitchFamily="18" charset="0"/>
            </a:endParaRPr>
          </a:p>
          <a:p>
            <a:pPr indent="457200" algn="just">
              <a:lnSpc>
                <a:spcPct val="150000"/>
              </a:lnSpc>
            </a:pPr>
            <a:r>
              <a:rPr lang="ru-RU" sz="1600" dirty="0" smtClean="0">
                <a:latin typeface="Times New Roman" pitchFamily="18" charset="0"/>
                <a:cs typeface="Times New Roman" pitchFamily="18" charset="0"/>
              </a:rPr>
              <a:t>Объект метрологии – измерение;</a:t>
            </a:r>
          </a:p>
          <a:p>
            <a:pPr indent="457200" algn="just">
              <a:lnSpc>
                <a:spcPct val="150000"/>
              </a:lnSpc>
            </a:pPr>
            <a:r>
              <a:rPr lang="ru-RU" sz="1600" dirty="0" smtClean="0">
                <a:latin typeface="Times New Roman" pitchFamily="18" charset="0"/>
                <a:cs typeface="Times New Roman" pitchFamily="18" charset="0"/>
              </a:rPr>
              <a:t>Предмет метрологии – качество измерения.</a:t>
            </a:r>
          </a:p>
          <a:p>
            <a:pPr algn="just">
              <a:lnSpc>
                <a:spcPct val="150000"/>
              </a:lnSpc>
              <a:buFont typeface="Wingdings" pitchFamily="2" charset="2"/>
              <a:buChar char="ü"/>
            </a:pPr>
            <a:endParaRPr lang="ru-RU" sz="1600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257101" y="4774168"/>
            <a:ext cx="8680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    </a:t>
            </a:r>
            <a:r>
              <a:rPr lang="ru-RU" dirty="0" smtClean="0"/>
              <a:t>24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28531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51773" y="605655"/>
            <a:ext cx="8680192" cy="11560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indent="457200" algn="just">
              <a:lnSpc>
                <a:spcPct val="150000"/>
              </a:lnSpc>
            </a:pPr>
            <a:r>
              <a:rPr lang="ru-RU" sz="1600" dirty="0" smtClean="0">
                <a:latin typeface="Times New Roman" pitchFamily="18" charset="0"/>
                <a:cs typeface="Times New Roman" pitchFamily="18" charset="0"/>
              </a:rPr>
              <a:t>Структура локальной системы обеспечения единства измерений обеспечивается: </a:t>
            </a:r>
          </a:p>
          <a:p>
            <a:pPr indent="457200" algn="just">
              <a:lnSpc>
                <a:spcPct val="150000"/>
              </a:lnSpc>
            </a:pPr>
            <a:r>
              <a:rPr lang="ru-RU" sz="1600" dirty="0" smtClean="0">
                <a:latin typeface="Times New Roman" pitchFamily="18" charset="0"/>
                <a:cs typeface="Times New Roman" pitchFamily="18" charset="0"/>
              </a:rPr>
              <a:t>1) Предметной структурой измерения</a:t>
            </a:r>
          </a:p>
          <a:p>
            <a:pPr algn="just">
              <a:lnSpc>
                <a:spcPct val="150000"/>
              </a:lnSpc>
              <a:buFont typeface="Wingdings" pitchFamily="2" charset="2"/>
              <a:buChar char="ü"/>
            </a:pPr>
            <a:endParaRPr lang="ru-RU" sz="1600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401480" y="4774168"/>
            <a:ext cx="723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    </a:t>
            </a:r>
            <a:r>
              <a:rPr lang="ru-RU" dirty="0" smtClean="0"/>
              <a:t>25</a:t>
            </a:r>
            <a:endParaRPr lang="ru-RU" dirty="0"/>
          </a:p>
        </p:txBody>
      </p:sp>
      <p:pic>
        <p:nvPicPr>
          <p:cNvPr id="156674" name="Picture 2" descr="image001_188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09344" y="1660187"/>
            <a:ext cx="5372100" cy="301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528531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51773" y="605655"/>
            <a:ext cx="8680192" cy="452431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indent="457200" algn="just">
              <a:lnSpc>
                <a:spcPct val="150000"/>
              </a:lnSpc>
            </a:pPr>
            <a:r>
              <a:rPr lang="ru-RU" sz="1600" dirty="0" smtClean="0">
                <a:latin typeface="Times New Roman" pitchFamily="18" charset="0"/>
                <a:cs typeface="Times New Roman" pitchFamily="18" charset="0"/>
              </a:rPr>
              <a:t>2) Функциональной структурой измерения</a:t>
            </a:r>
          </a:p>
          <a:p>
            <a:pPr indent="457200" algn="just">
              <a:lnSpc>
                <a:spcPct val="150000"/>
              </a:lnSpc>
            </a:pPr>
            <a:endParaRPr lang="ru-RU" sz="1600" dirty="0" smtClean="0">
              <a:latin typeface="Times New Roman" pitchFamily="18" charset="0"/>
              <a:cs typeface="Times New Roman" pitchFamily="18" charset="0"/>
            </a:endParaRPr>
          </a:p>
          <a:p>
            <a:pPr indent="457200" algn="just">
              <a:lnSpc>
                <a:spcPct val="150000"/>
              </a:lnSpc>
            </a:pPr>
            <a:endParaRPr lang="ru-RU" sz="1600" dirty="0" smtClean="0">
              <a:latin typeface="Times New Roman" pitchFamily="18" charset="0"/>
              <a:cs typeface="Times New Roman" pitchFamily="18" charset="0"/>
            </a:endParaRPr>
          </a:p>
          <a:p>
            <a:pPr indent="457200" algn="just">
              <a:lnSpc>
                <a:spcPct val="150000"/>
              </a:lnSpc>
            </a:pPr>
            <a:endParaRPr lang="ru-RU" sz="1600" dirty="0" smtClean="0">
              <a:latin typeface="Times New Roman" pitchFamily="18" charset="0"/>
              <a:cs typeface="Times New Roman" pitchFamily="18" charset="0"/>
            </a:endParaRPr>
          </a:p>
          <a:p>
            <a:pPr indent="457200" algn="just">
              <a:lnSpc>
                <a:spcPct val="150000"/>
              </a:lnSpc>
            </a:pPr>
            <a:endParaRPr lang="ru-RU" sz="1600" dirty="0" smtClean="0">
              <a:latin typeface="Times New Roman" pitchFamily="18" charset="0"/>
              <a:cs typeface="Times New Roman" pitchFamily="18" charset="0"/>
            </a:endParaRPr>
          </a:p>
          <a:p>
            <a:pPr indent="457200" algn="just">
              <a:lnSpc>
                <a:spcPct val="150000"/>
              </a:lnSpc>
            </a:pPr>
            <a:endParaRPr lang="ru-RU" sz="1600" dirty="0" smtClean="0">
              <a:latin typeface="Times New Roman" pitchFamily="18" charset="0"/>
              <a:cs typeface="Times New Roman" pitchFamily="18" charset="0"/>
            </a:endParaRPr>
          </a:p>
          <a:p>
            <a:pPr indent="457200" algn="just">
              <a:lnSpc>
                <a:spcPct val="150000"/>
              </a:lnSpc>
            </a:pPr>
            <a:endParaRPr lang="ru-RU" sz="1600" dirty="0" smtClean="0">
              <a:latin typeface="Times New Roman" pitchFamily="18" charset="0"/>
              <a:cs typeface="Times New Roman" pitchFamily="18" charset="0"/>
            </a:endParaRPr>
          </a:p>
          <a:p>
            <a:pPr indent="457200" algn="just">
              <a:lnSpc>
                <a:spcPct val="150000"/>
              </a:lnSpc>
            </a:pPr>
            <a:endParaRPr lang="ru-RU" sz="1600" dirty="0" smtClean="0">
              <a:latin typeface="Times New Roman" pitchFamily="18" charset="0"/>
              <a:cs typeface="Times New Roman" pitchFamily="18" charset="0"/>
            </a:endParaRPr>
          </a:p>
          <a:p>
            <a:pPr indent="457200" algn="just">
              <a:lnSpc>
                <a:spcPct val="150000"/>
              </a:lnSpc>
            </a:pPr>
            <a:endParaRPr lang="ru-RU" sz="1600" dirty="0" smtClean="0">
              <a:latin typeface="Times New Roman" pitchFamily="18" charset="0"/>
              <a:cs typeface="Times New Roman" pitchFamily="18" charset="0"/>
            </a:endParaRPr>
          </a:p>
          <a:p>
            <a:pPr indent="457200" algn="just">
              <a:lnSpc>
                <a:spcPct val="150000"/>
              </a:lnSpc>
            </a:pPr>
            <a:endParaRPr lang="ru-RU" sz="1600" dirty="0" smtClean="0">
              <a:latin typeface="Times New Roman" pitchFamily="18" charset="0"/>
              <a:cs typeface="Times New Roman" pitchFamily="18" charset="0"/>
            </a:endParaRPr>
          </a:p>
          <a:p>
            <a:pPr indent="457200" algn="just">
              <a:lnSpc>
                <a:spcPct val="150000"/>
              </a:lnSpc>
            </a:pPr>
            <a:r>
              <a:rPr lang="ru-RU" sz="1600" dirty="0" smtClean="0">
                <a:latin typeface="Times New Roman" pitchFamily="18" charset="0"/>
                <a:cs typeface="Times New Roman" pitchFamily="18" charset="0"/>
              </a:rPr>
              <a:t>МВИ – методика выполнения измерений</a:t>
            </a:r>
          </a:p>
          <a:p>
            <a:pPr indent="457200" algn="just"/>
            <a:endParaRPr lang="ru-RU" sz="1600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477107" y="4774168"/>
            <a:ext cx="648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    </a:t>
            </a:r>
            <a:r>
              <a:rPr lang="ru-RU" dirty="0" smtClean="0"/>
              <a:t>26</a:t>
            </a:r>
            <a:endParaRPr lang="ru-RU" dirty="0"/>
          </a:p>
        </p:txBody>
      </p:sp>
      <p:pic>
        <p:nvPicPr>
          <p:cNvPr id="156675" name="Picture 3" descr="image002_148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19200" y="1212714"/>
            <a:ext cx="6105525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528531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51773" y="605655"/>
            <a:ext cx="8680192" cy="378565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indent="457200" algn="just">
              <a:lnSpc>
                <a:spcPct val="150000"/>
              </a:lnSpc>
            </a:pPr>
            <a:r>
              <a:rPr lang="ru-RU" sz="1600" dirty="0" smtClean="0">
                <a:latin typeface="Times New Roman" pitchFamily="18" charset="0"/>
                <a:cs typeface="Times New Roman" pitchFamily="18" charset="0"/>
              </a:rPr>
              <a:t>2) Временной структурой измерения</a:t>
            </a:r>
          </a:p>
          <a:p>
            <a:pPr indent="457200" algn="just">
              <a:lnSpc>
                <a:spcPct val="150000"/>
              </a:lnSpc>
            </a:pPr>
            <a:endParaRPr lang="ru-RU" sz="1600" dirty="0" smtClean="0">
              <a:latin typeface="Times New Roman" pitchFamily="18" charset="0"/>
              <a:cs typeface="Times New Roman" pitchFamily="18" charset="0"/>
            </a:endParaRPr>
          </a:p>
          <a:p>
            <a:pPr indent="457200" algn="just">
              <a:lnSpc>
                <a:spcPct val="150000"/>
              </a:lnSpc>
            </a:pPr>
            <a:endParaRPr lang="ru-RU" sz="1600" dirty="0" smtClean="0">
              <a:latin typeface="Times New Roman" pitchFamily="18" charset="0"/>
              <a:cs typeface="Times New Roman" pitchFamily="18" charset="0"/>
            </a:endParaRPr>
          </a:p>
          <a:p>
            <a:pPr indent="457200" algn="just">
              <a:lnSpc>
                <a:spcPct val="150000"/>
              </a:lnSpc>
            </a:pPr>
            <a:endParaRPr lang="ru-RU" sz="1600" dirty="0" smtClean="0">
              <a:latin typeface="Times New Roman" pitchFamily="18" charset="0"/>
              <a:cs typeface="Times New Roman" pitchFamily="18" charset="0"/>
            </a:endParaRPr>
          </a:p>
          <a:p>
            <a:pPr indent="457200" algn="just">
              <a:lnSpc>
                <a:spcPct val="150000"/>
              </a:lnSpc>
            </a:pPr>
            <a:endParaRPr lang="ru-RU" sz="1600" dirty="0" smtClean="0">
              <a:latin typeface="Times New Roman" pitchFamily="18" charset="0"/>
              <a:cs typeface="Times New Roman" pitchFamily="18" charset="0"/>
            </a:endParaRPr>
          </a:p>
          <a:p>
            <a:pPr indent="457200" algn="just">
              <a:lnSpc>
                <a:spcPct val="150000"/>
              </a:lnSpc>
            </a:pPr>
            <a:endParaRPr lang="ru-RU" sz="1600" dirty="0" smtClean="0">
              <a:latin typeface="Times New Roman" pitchFamily="18" charset="0"/>
              <a:cs typeface="Times New Roman" pitchFamily="18" charset="0"/>
            </a:endParaRPr>
          </a:p>
          <a:p>
            <a:pPr indent="457200" algn="just">
              <a:lnSpc>
                <a:spcPct val="150000"/>
              </a:lnSpc>
            </a:pPr>
            <a:endParaRPr lang="ru-RU" sz="1600" dirty="0" smtClean="0">
              <a:latin typeface="Times New Roman" pitchFamily="18" charset="0"/>
              <a:cs typeface="Times New Roman" pitchFamily="18" charset="0"/>
            </a:endParaRPr>
          </a:p>
          <a:p>
            <a:pPr indent="457200" algn="just">
              <a:lnSpc>
                <a:spcPct val="150000"/>
              </a:lnSpc>
            </a:pPr>
            <a:endParaRPr lang="ru-RU" sz="1600" dirty="0" smtClean="0">
              <a:latin typeface="Times New Roman" pitchFamily="18" charset="0"/>
              <a:cs typeface="Times New Roman" pitchFamily="18" charset="0"/>
            </a:endParaRPr>
          </a:p>
          <a:p>
            <a:pPr indent="457200" algn="just">
              <a:lnSpc>
                <a:spcPct val="150000"/>
              </a:lnSpc>
            </a:pPr>
            <a:endParaRPr lang="ru-RU" sz="1600" dirty="0" smtClean="0">
              <a:latin typeface="Times New Roman" pitchFamily="18" charset="0"/>
              <a:cs typeface="Times New Roman" pitchFamily="18" charset="0"/>
            </a:endParaRPr>
          </a:p>
          <a:p>
            <a:pPr indent="457200" algn="just">
              <a:lnSpc>
                <a:spcPct val="150000"/>
              </a:lnSpc>
            </a:pPr>
            <a:endParaRPr lang="ru-RU" sz="1600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373979" y="4774168"/>
            <a:ext cx="751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   </a:t>
            </a:r>
            <a:r>
              <a:rPr lang="ru-RU" dirty="0" smtClean="0"/>
              <a:t>27</a:t>
            </a:r>
            <a:endParaRPr lang="ru-RU" dirty="0"/>
          </a:p>
        </p:txBody>
      </p:sp>
      <p:pic>
        <p:nvPicPr>
          <p:cNvPr id="157698" name="Picture 2" descr="image004_97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22962" y="1650662"/>
            <a:ext cx="5895975" cy="590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528531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51773" y="605655"/>
            <a:ext cx="8680192" cy="452431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indent="457200" algn="just">
              <a:lnSpc>
                <a:spcPct val="150000"/>
              </a:lnSpc>
            </a:pPr>
            <a:r>
              <a:rPr lang="ru-RU" sz="1600" dirty="0" smtClean="0">
                <a:latin typeface="Times New Roman" pitchFamily="18" charset="0"/>
                <a:cs typeface="Times New Roman" pitchFamily="18" charset="0"/>
              </a:rPr>
              <a:t>Измерение, в зависимости от стадии ПП, выступает:</a:t>
            </a:r>
          </a:p>
          <a:p>
            <a:pPr indent="457200" algn="just">
              <a:lnSpc>
                <a:spcPct val="150000"/>
              </a:lnSpc>
            </a:pPr>
            <a:r>
              <a:rPr lang="ru-RU" sz="1600" u="sng" dirty="0" smtClean="0">
                <a:latin typeface="Times New Roman" pitchFamily="18" charset="0"/>
                <a:cs typeface="Times New Roman" pitchFamily="18" charset="0"/>
              </a:rPr>
              <a:t>Стадия разработки конструкторской или технологической документации </a:t>
            </a:r>
            <a:r>
              <a:rPr lang="ru-RU" sz="1600" dirty="0" smtClean="0">
                <a:latin typeface="Times New Roman" pitchFamily="18" charset="0"/>
                <a:cs typeface="Times New Roman" pitchFamily="18" charset="0"/>
              </a:rPr>
              <a:t>– мыслимая (виртуальная, планируемая в будущем) процедура – измерение представлено исключительно </a:t>
            </a:r>
            <a:r>
              <a:rPr lang="ru-RU" sz="1600" u="sng" dirty="0" smtClean="0">
                <a:latin typeface="Times New Roman" pitchFamily="18" charset="0"/>
                <a:cs typeface="Times New Roman" pitchFamily="18" charset="0"/>
              </a:rPr>
              <a:t>в форме методики выполнения измерений (МВИ) </a:t>
            </a:r>
            <a:r>
              <a:rPr lang="ru-RU" sz="1600" dirty="0" smtClean="0">
                <a:latin typeface="Times New Roman" pitchFamily="18" charset="0"/>
                <a:cs typeface="Times New Roman" pitchFamily="18" charset="0"/>
              </a:rPr>
              <a:t>– МО сводится к обеспечению качества МВИ. </a:t>
            </a:r>
          </a:p>
          <a:p>
            <a:pPr indent="457200" algn="just">
              <a:lnSpc>
                <a:spcPct val="150000"/>
              </a:lnSpc>
            </a:pPr>
            <a:r>
              <a:rPr lang="ru-RU" sz="1600" u="sng" dirty="0" smtClean="0">
                <a:latin typeface="Times New Roman" pitchFamily="18" charset="0"/>
                <a:cs typeface="Times New Roman" pitchFamily="18" charset="0"/>
              </a:rPr>
              <a:t>Стадия макетирования </a:t>
            </a:r>
            <a:r>
              <a:rPr lang="ru-RU" sz="1600" dirty="0" smtClean="0">
                <a:latin typeface="Times New Roman" pitchFamily="18" charset="0"/>
                <a:cs typeface="Times New Roman" pitchFamily="18" charset="0"/>
              </a:rPr>
              <a:t>– процедура, планируемая к немедленной реализации, изготовлению или испытанию – измерение представлено </a:t>
            </a:r>
            <a:r>
              <a:rPr lang="ru-RU" sz="1600" u="sng" dirty="0" smtClean="0">
                <a:latin typeface="Times New Roman" pitchFamily="18" charset="0"/>
                <a:cs typeface="Times New Roman" pitchFamily="18" charset="0"/>
              </a:rPr>
              <a:t>как в форме МВИ </a:t>
            </a:r>
            <a:r>
              <a:rPr lang="ru-RU" sz="1600" dirty="0" smtClean="0">
                <a:latin typeface="Times New Roman" pitchFamily="18" charset="0"/>
                <a:cs typeface="Times New Roman" pitchFamily="18" charset="0"/>
              </a:rPr>
              <a:t>(на этапе планирования), </a:t>
            </a:r>
            <a:r>
              <a:rPr lang="ru-RU" sz="1600" u="sng" dirty="0" smtClean="0">
                <a:latin typeface="Times New Roman" pitchFamily="18" charset="0"/>
                <a:cs typeface="Times New Roman" pitchFamily="18" charset="0"/>
              </a:rPr>
              <a:t>так и в форме реализуемой процедуры измерительного эксперимента </a:t>
            </a:r>
            <a:r>
              <a:rPr lang="ru-RU" sz="1600" dirty="0" smtClean="0">
                <a:latin typeface="Times New Roman" pitchFamily="18" charset="0"/>
                <a:cs typeface="Times New Roman" pitchFamily="18" charset="0"/>
              </a:rPr>
              <a:t>– МО обеспечивает качество МВИ и качество ее реализации. МВИ в данном случае понимается максимально широко – как последовательность процедур по планированию измерений, подготовке и проведению измерительного эксперимента (включая выбор или создание средств измерений (СИ)), обработку экспериментальных данных, а также интерпретацию результата. </a:t>
            </a:r>
          </a:p>
          <a:p>
            <a:pPr indent="457200" algn="just">
              <a:lnSpc>
                <a:spcPct val="150000"/>
              </a:lnSpc>
            </a:pPr>
            <a:endParaRPr lang="ru-RU" sz="1600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387729" y="4774168"/>
            <a:ext cx="7374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    </a:t>
            </a:r>
            <a:r>
              <a:rPr lang="ru-RU" dirty="0" smtClean="0"/>
              <a:t>28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28531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8586281" y="4786009"/>
            <a:ext cx="557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2</a:t>
            </a:r>
            <a:endParaRPr lang="ru-RU" dirty="0"/>
          </a:p>
        </p:txBody>
      </p:sp>
      <p:sp>
        <p:nvSpPr>
          <p:cNvPr id="11" name="TextBox 10"/>
          <p:cNvSpPr txBox="1"/>
          <p:nvPr/>
        </p:nvSpPr>
        <p:spPr>
          <a:xfrm>
            <a:off x="764688" y="1187218"/>
            <a:ext cx="7579513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 algn="just">
              <a:lnSpc>
                <a:spcPct val="150000"/>
              </a:lnSpc>
            </a:pPr>
            <a:r>
              <a:rPr lang="ru-RU" sz="1200" b="1" dirty="0" smtClean="0">
                <a:latin typeface="Times New Roman" pitchFamily="18" charset="0"/>
                <a:cs typeface="Times New Roman" pitchFamily="18" charset="0"/>
              </a:rPr>
              <a:t> </a:t>
            </a:r>
            <a:r>
              <a:rPr lang="ru-RU" sz="1200" dirty="0" smtClean="0">
                <a:latin typeface="Times New Roman" pitchFamily="18" charset="0"/>
                <a:cs typeface="Times New Roman" pitchFamily="18" charset="0"/>
              </a:rPr>
              <a:t> </a:t>
            </a:r>
            <a:r>
              <a:rPr lang="ru-RU" altLang="ru-RU" sz="1400" dirty="0">
                <a:latin typeface="Times New Roman" pitchFamily="18" charset="0"/>
                <a:cs typeface="Times New Roman" pitchFamily="18" charset="0"/>
              </a:rPr>
              <a:t>Согласно классическим основам метрологии инструмент, используемый для измерения параметров объекта должен иметь точность, на порядок большую, чем сам измеряемый объект.</a:t>
            </a:r>
          </a:p>
          <a:p>
            <a:pPr indent="457200" algn="just">
              <a:lnSpc>
                <a:spcPct val="150000"/>
              </a:lnSpc>
            </a:pPr>
            <a:r>
              <a:rPr lang="ru-RU" altLang="ru-RU" sz="1400" dirty="0">
                <a:latin typeface="Times New Roman" pitchFamily="18" charset="0"/>
                <a:cs typeface="Times New Roman" pitchFamily="18" charset="0"/>
              </a:rPr>
              <a:t>   Поэтому в субмикронной технологии оптические методы измерения принципиально не применимы, поскольку длина волны видимого света лежит в пределах 0,3 </a:t>
            </a:r>
            <a:r>
              <a:rPr lang="ru-RU" altLang="ru-RU" sz="1400" dirty="0">
                <a:latin typeface="Times New Roman" pitchFamily="18" charset="0"/>
                <a:cs typeface="Times New Roman" pitchFamily="18" charset="0"/>
                <a:sym typeface="Symbol" panose="05050102010706020507" pitchFamily="18" charset="2"/>
              </a:rPr>
              <a:t></a:t>
            </a:r>
            <a:r>
              <a:rPr lang="ru-RU" altLang="ru-RU" sz="1400" dirty="0">
                <a:latin typeface="Times New Roman" pitchFamily="18" charset="0"/>
                <a:cs typeface="Times New Roman" pitchFamily="18" charset="0"/>
              </a:rPr>
              <a:t> 0,6 мкм. Эти же соображения исключают человеческий глаз в качестве регистрирующего устройства. </a:t>
            </a:r>
          </a:p>
          <a:p>
            <a:pPr indent="457200" algn="just">
              <a:lnSpc>
                <a:spcPct val="150000"/>
              </a:lnSpc>
            </a:pPr>
            <a:r>
              <a:rPr lang="ru-RU" altLang="ru-RU" sz="1400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Вся </a:t>
            </a:r>
            <a:r>
              <a:rPr lang="ru-RU" altLang="ru-RU" sz="14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информация относительно объектов микро- и </a:t>
            </a:r>
            <a:r>
              <a:rPr lang="ru-RU" altLang="ru-RU" sz="1400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нанотехнологии</a:t>
            </a:r>
            <a:r>
              <a:rPr lang="ru-RU" altLang="ru-RU" sz="14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поступает в косвенном виде и требует соответствующей интерпретации для ее </a:t>
            </a:r>
            <a:r>
              <a:rPr lang="ru-RU" altLang="ru-RU" sz="1400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осмысления.</a:t>
            </a:r>
          </a:p>
          <a:p>
            <a:pPr indent="457200" algn="just">
              <a:lnSpc>
                <a:spcPct val="150000"/>
              </a:lnSpc>
            </a:pPr>
            <a:r>
              <a:rPr lang="ru-RU" altLang="ru-RU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Метрологическим </a:t>
            </a:r>
            <a:r>
              <a:rPr lang="ru-RU" alt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 технологическим инструментом (зондом), имеющим самые минимальные размеры, </a:t>
            </a:r>
            <a:r>
              <a:rPr lang="ru-RU" altLang="ru-RU" sz="14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является остросфокусированный и максимально сжатый пучок заряженных частиц </a:t>
            </a:r>
            <a:r>
              <a:rPr lang="ru-RU" altLang="ru-RU" sz="1400" u="sng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</a:t>
            </a:r>
            <a:r>
              <a:rPr lang="ru-RU" altLang="ru-RU" sz="14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электронов или ионов. </a:t>
            </a:r>
            <a:endParaRPr lang="ru-RU" altLang="ru-RU" sz="1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Заголовок 5"/>
          <p:cNvSpPr>
            <a:spLocks noGrp="1"/>
          </p:cNvSpPr>
          <p:nvPr>
            <p:ph type="title"/>
          </p:nvPr>
        </p:nvSpPr>
        <p:spPr>
          <a:xfrm>
            <a:off x="847392" y="732565"/>
            <a:ext cx="7414107" cy="727617"/>
          </a:xfrm>
        </p:spPr>
        <p:txBody>
          <a:bodyPr>
            <a:normAutofit/>
          </a:bodyPr>
          <a:lstStyle/>
          <a:p>
            <a:r>
              <a:rPr lang="ru-RU" sz="18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1. </a:t>
            </a:r>
            <a:r>
              <a:rPr lang="ru-RU" sz="1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Физические основы методов контроля и метрологии</a:t>
            </a:r>
            <a:r>
              <a:rPr lang="ru-RU" sz="1800" dirty="0" smtClean="0">
                <a:solidFill>
                  <a:schemeClr val="accent2"/>
                </a:solidFill>
              </a:rPr>
              <a:t/>
            </a:r>
            <a:br>
              <a:rPr lang="ru-RU" sz="1800" dirty="0" smtClean="0">
                <a:solidFill>
                  <a:schemeClr val="accent2"/>
                </a:solidFill>
              </a:rPr>
            </a:br>
            <a:endParaRPr lang="ru-RU" sz="18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Схема 3"/>
          <p:cNvGraphicFramePr/>
          <p:nvPr>
            <p:extLst>
              <p:ext uri="{D42A27DB-BD31-4B8C-83A1-F6EECF244321}">
                <p14:modId xmlns:p14="http://schemas.microsoft.com/office/powerpoint/2010/main" val="2797097629"/>
              </p:ext>
            </p:extLst>
          </p:nvPr>
        </p:nvGraphicFramePr>
        <p:xfrm>
          <a:off x="245213" y="1739424"/>
          <a:ext cx="8451900" cy="32149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245213" y="990666"/>
            <a:ext cx="8680192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1600" b="1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4.3. Разграничение ответственности при метрологическом обеспечении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387729" y="4774168"/>
            <a:ext cx="7374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    </a:t>
            </a:r>
            <a:r>
              <a:rPr lang="ru-RU" dirty="0" smtClean="0"/>
              <a:t>29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661753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8401480" y="4774168"/>
            <a:ext cx="723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    </a:t>
            </a:r>
            <a:r>
              <a:rPr lang="ru-RU" dirty="0" smtClean="0"/>
              <a:t>30</a:t>
            </a:r>
            <a:endParaRPr lang="ru-RU" dirty="0"/>
          </a:p>
        </p:txBody>
      </p:sp>
      <p:graphicFrame>
        <p:nvGraphicFramePr>
          <p:cNvPr id="8" name="Схема 7"/>
          <p:cNvGraphicFramePr/>
          <p:nvPr>
            <p:extLst>
              <p:ext uri="{D42A27DB-BD31-4B8C-83A1-F6EECF244321}">
                <p14:modId xmlns:p14="http://schemas.microsoft.com/office/powerpoint/2010/main" val="4175472517"/>
              </p:ext>
            </p:extLst>
          </p:nvPr>
        </p:nvGraphicFramePr>
        <p:xfrm>
          <a:off x="362093" y="710168"/>
          <a:ext cx="8486274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48951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51773" y="605655"/>
            <a:ext cx="8680192" cy="276998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indent="457200" algn="just">
              <a:lnSpc>
                <a:spcPct val="150000"/>
              </a:lnSpc>
            </a:pPr>
            <a:r>
              <a:rPr lang="ru-RU" sz="1600" b="1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4.4. Метрологические функции на предприятии</a:t>
            </a:r>
          </a:p>
          <a:p>
            <a:pPr indent="457200" algn="just">
              <a:lnSpc>
                <a:spcPct val="150000"/>
              </a:lnSpc>
            </a:pPr>
            <a:r>
              <a:rPr lang="ru-RU" sz="1600" dirty="0" smtClean="0">
                <a:latin typeface="Times New Roman" pitchFamily="18" charset="0"/>
                <a:cs typeface="Times New Roman" pitchFamily="18" charset="0"/>
              </a:rPr>
              <a:t>Специалисты промышленных предприятий в понятие МО включают:</a:t>
            </a:r>
          </a:p>
          <a:p>
            <a:pPr indent="457200"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ru-RU" sz="1600" dirty="0" smtClean="0">
                <a:latin typeface="Times New Roman" pitchFamily="18" charset="0"/>
                <a:cs typeface="Times New Roman" pitchFamily="18" charset="0"/>
              </a:rPr>
              <a:t>Обеспечение единства измерений;</a:t>
            </a:r>
          </a:p>
          <a:p>
            <a:pPr indent="457200"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ru-RU" sz="1600" dirty="0" smtClean="0">
                <a:latin typeface="Times New Roman" pitchFamily="18" charset="0"/>
                <a:cs typeface="Times New Roman" pitchFamily="18" charset="0"/>
              </a:rPr>
              <a:t>проведение производственных (технологических, рабочих) измерений;</a:t>
            </a:r>
          </a:p>
          <a:p>
            <a:pPr indent="457200"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ru-RU" sz="1600" dirty="0" smtClean="0">
                <a:latin typeface="Times New Roman" pitchFamily="18" charset="0"/>
                <a:cs typeface="Times New Roman" pitchFamily="18" charset="0"/>
              </a:rPr>
              <a:t>проведение испытаний продукции (по крайней мере – измерений, проводимых в процессе испытаний).</a:t>
            </a:r>
          </a:p>
          <a:p>
            <a:pPr indent="457200" algn="just">
              <a:lnSpc>
                <a:spcPct val="150000"/>
              </a:lnSpc>
            </a:pPr>
            <a:endParaRPr lang="ru-RU" sz="1600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430638" y="4774168"/>
            <a:ext cx="694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    </a:t>
            </a:r>
            <a:r>
              <a:rPr lang="ru-RU" dirty="0" smtClean="0"/>
              <a:t>31</a:t>
            </a:r>
            <a:endParaRPr lang="ru-RU" dirty="0"/>
          </a:p>
        </p:txBody>
      </p:sp>
      <p:pic>
        <p:nvPicPr>
          <p:cNvPr id="158722" name="Picture 2" descr="image007_70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89687" y="2829697"/>
            <a:ext cx="6875478" cy="19444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528531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51773" y="605655"/>
            <a:ext cx="8680192" cy="452431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indent="457200" algn="just">
              <a:lnSpc>
                <a:spcPct val="150000"/>
              </a:lnSpc>
            </a:pPr>
            <a:r>
              <a:rPr lang="ru-RU" sz="1600" b="1" dirty="0" smtClean="0">
                <a:latin typeface="Times New Roman" pitchFamily="18" charset="0"/>
                <a:cs typeface="Times New Roman" pitchFamily="18" charset="0"/>
              </a:rPr>
              <a:t>Объектами обеспечения качества измерений на предприятии являются все измерения</a:t>
            </a:r>
            <a:r>
              <a:rPr lang="ru-RU" sz="1600" dirty="0" smtClean="0">
                <a:latin typeface="Times New Roman" pitchFamily="18" charset="0"/>
                <a:cs typeface="Times New Roman" pitchFamily="18" charset="0"/>
              </a:rPr>
              <a:t>, осуществляемые в процессах конструирования (включая исследовательские и конструкторские испытания), разработки технологии, производства (включая технологический контроль) и приемочных испытаний (всех видов).</a:t>
            </a:r>
          </a:p>
          <a:p>
            <a:pPr indent="457200" algn="just">
              <a:lnSpc>
                <a:spcPct val="150000"/>
              </a:lnSpc>
            </a:pPr>
            <a:r>
              <a:rPr lang="ru-RU" sz="1600" b="1" dirty="0" smtClean="0">
                <a:latin typeface="Times New Roman" pitchFamily="18" charset="0"/>
                <a:cs typeface="Times New Roman" pitchFamily="18" charset="0"/>
              </a:rPr>
              <a:t>Субъектами обеспечения качества измерений являются не только не метрологи (поскольку метрологи не могут обеспечить требуемую точность в той сфере, где они не являются специалистами), но и разработчики и производственники (технологи). </a:t>
            </a:r>
          </a:p>
          <a:p>
            <a:pPr indent="457200" algn="just">
              <a:lnSpc>
                <a:spcPct val="150000"/>
              </a:lnSpc>
            </a:pPr>
            <a:r>
              <a:rPr lang="ru-RU" sz="1600" dirty="0" smtClean="0">
                <a:latin typeface="Times New Roman" pitchFamily="18" charset="0"/>
                <a:cs typeface="Times New Roman" pitchFamily="18" charset="0"/>
              </a:rPr>
              <a:t>Специалисты преувеличивают роль конструктивно-технологических факторов, гарантирующих, по их мнению, требуемые данные. Метрологи склонны преувеличивать роль и необходимость формальных метрологических процедур. </a:t>
            </a:r>
          </a:p>
          <a:p>
            <a:pPr indent="457200" algn="just">
              <a:lnSpc>
                <a:spcPct val="150000"/>
              </a:lnSpc>
            </a:pPr>
            <a:endParaRPr lang="ru-RU" sz="1600" dirty="0" smtClean="0">
              <a:latin typeface="Times New Roman" pitchFamily="18" charset="0"/>
              <a:cs typeface="Times New Roman" pitchFamily="18" charset="0"/>
            </a:endParaRPr>
          </a:p>
          <a:p>
            <a:pPr indent="457200" algn="just">
              <a:lnSpc>
                <a:spcPct val="150000"/>
              </a:lnSpc>
            </a:pPr>
            <a:endParaRPr lang="ru-RU" sz="1600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430638" y="4774168"/>
            <a:ext cx="694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    </a:t>
            </a:r>
            <a:r>
              <a:rPr lang="ru-RU" dirty="0" smtClean="0"/>
              <a:t>32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28531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51773" y="605655"/>
            <a:ext cx="8680192" cy="452431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indent="457200" algn="just">
              <a:lnSpc>
                <a:spcPct val="150000"/>
              </a:lnSpc>
            </a:pPr>
            <a:r>
              <a:rPr lang="ru-RU" sz="1600" b="1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4.5. Структура метрологической службы предприятия</a:t>
            </a:r>
          </a:p>
          <a:p>
            <a:pPr indent="457200" algn="just">
              <a:lnSpc>
                <a:spcPct val="150000"/>
              </a:lnSpc>
            </a:pPr>
            <a:r>
              <a:rPr lang="ru-RU" sz="1600" dirty="0" smtClean="0">
                <a:latin typeface="Times New Roman" pitchFamily="18" charset="0"/>
                <a:cs typeface="Times New Roman" pitchFamily="18" charset="0"/>
              </a:rPr>
              <a:t>Должна соответствовать функциям МО. Целесообразно:</a:t>
            </a:r>
          </a:p>
          <a:p>
            <a:pPr indent="457200"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ru-RU" sz="1600" dirty="0" smtClean="0">
                <a:latin typeface="Times New Roman" pitchFamily="18" charset="0"/>
                <a:cs typeface="Times New Roman" pitchFamily="18" charset="0"/>
              </a:rPr>
              <a:t> Выделение метрологической службы (МС) вне зависимости от размеров предприятия;</a:t>
            </a:r>
          </a:p>
          <a:p>
            <a:pPr indent="457200"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ru-RU" sz="1600" dirty="0" smtClean="0">
                <a:latin typeface="Times New Roman" pitchFamily="18" charset="0"/>
                <a:cs typeface="Times New Roman" pitchFamily="18" charset="0"/>
              </a:rPr>
              <a:t>Привлечение сильной метрологической службы другого предприятия или индивидуальных услуг специалистов-метрологов. </a:t>
            </a:r>
          </a:p>
          <a:p>
            <a:pPr indent="457200" algn="just">
              <a:lnSpc>
                <a:spcPct val="150000"/>
              </a:lnSpc>
            </a:pPr>
            <a:endParaRPr lang="ru-RU" sz="1600" dirty="0" smtClean="0">
              <a:latin typeface="Times New Roman" pitchFamily="18" charset="0"/>
              <a:cs typeface="Times New Roman" pitchFamily="18" charset="0"/>
            </a:endParaRPr>
          </a:p>
          <a:p>
            <a:pPr indent="457200" algn="just">
              <a:lnSpc>
                <a:spcPct val="150000"/>
              </a:lnSpc>
            </a:pPr>
            <a:r>
              <a:rPr lang="ru-RU" sz="1600" dirty="0" smtClean="0">
                <a:latin typeface="Times New Roman" pitchFamily="18" charset="0"/>
                <a:cs typeface="Times New Roman" pitchFamily="18" charset="0"/>
              </a:rPr>
              <a:t>Для статуса МС очень важно, чтобы главный метролог подчинялся непосредственно генеральному директору предприятия, поскольку существует объективно конфликт интересов МС, с одной стороны, и подразделений-разработчиков, конструкторских и технологических подразделений, с другой стороны. Что касается производства, то при правильной постановке дела производственные подразделения взаимодействуют с МС в нормальном рабочем режиме.</a:t>
            </a:r>
          </a:p>
          <a:p>
            <a:pPr indent="457200" algn="just">
              <a:lnSpc>
                <a:spcPct val="150000"/>
              </a:lnSpc>
            </a:pPr>
            <a:endParaRPr lang="ru-RU" sz="1600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430638" y="4774168"/>
            <a:ext cx="694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    </a:t>
            </a:r>
            <a:r>
              <a:rPr lang="ru-RU" dirty="0" smtClean="0"/>
              <a:t>33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28531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5349" y="1037971"/>
            <a:ext cx="3286900" cy="337015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1400" dirty="0" smtClean="0">
                <a:latin typeface="Times New Roman" pitchFamily="18" charset="0"/>
                <a:cs typeface="Times New Roman" pitchFamily="18" charset="0"/>
              </a:rPr>
              <a:t>МЭ – метрологическая экспертиза</a:t>
            </a:r>
          </a:p>
          <a:p>
            <a:pPr algn="just">
              <a:lnSpc>
                <a:spcPct val="150000"/>
              </a:lnSpc>
            </a:pPr>
            <a:r>
              <a:rPr lang="ru-RU" sz="1400" dirty="0" smtClean="0">
                <a:latin typeface="Times New Roman" pitchFamily="18" charset="0"/>
                <a:cs typeface="Times New Roman" pitchFamily="18" charset="0"/>
              </a:rPr>
              <a:t>МЭ КД, ТД – метрологическая экспертиза конструкторской документации, технологической документации</a:t>
            </a:r>
          </a:p>
          <a:p>
            <a:pPr algn="just">
              <a:lnSpc>
                <a:spcPct val="150000"/>
              </a:lnSpc>
            </a:pPr>
            <a:r>
              <a:rPr lang="ru-RU" sz="1400" dirty="0" smtClean="0">
                <a:latin typeface="Times New Roman" pitchFamily="18" charset="0"/>
                <a:cs typeface="Times New Roman" pitchFamily="18" charset="0"/>
              </a:rPr>
              <a:t>СИ – средства измерений</a:t>
            </a:r>
          </a:p>
          <a:p>
            <a:pPr algn="just">
              <a:lnSpc>
                <a:spcPct val="150000"/>
              </a:lnSpc>
            </a:pPr>
            <a:r>
              <a:rPr lang="ru-RU" sz="1400" dirty="0" err="1" smtClean="0">
                <a:latin typeface="Times New Roman" pitchFamily="18" charset="0"/>
                <a:cs typeface="Times New Roman" pitchFamily="18" charset="0"/>
              </a:rPr>
              <a:t>СКн</a:t>
            </a:r>
            <a:r>
              <a:rPr lang="ru-RU" sz="1400" dirty="0" smtClean="0">
                <a:latin typeface="Times New Roman" pitchFamily="18" charset="0"/>
                <a:cs typeface="Times New Roman" pitchFamily="18" charset="0"/>
              </a:rPr>
              <a:t> – средства контроля</a:t>
            </a:r>
          </a:p>
          <a:p>
            <a:pPr algn="just">
              <a:lnSpc>
                <a:spcPct val="150000"/>
              </a:lnSpc>
            </a:pPr>
            <a:r>
              <a:rPr lang="ru-RU" sz="1400" dirty="0" err="1" smtClean="0">
                <a:latin typeface="Times New Roman" pitchFamily="18" charset="0"/>
                <a:cs typeface="Times New Roman" pitchFamily="18" charset="0"/>
              </a:rPr>
              <a:t>Сисп</a:t>
            </a:r>
            <a:r>
              <a:rPr lang="ru-RU" sz="1400" dirty="0" smtClean="0">
                <a:latin typeface="Times New Roman" pitchFamily="18" charset="0"/>
                <a:cs typeface="Times New Roman" pitchFamily="18" charset="0"/>
              </a:rPr>
              <a:t> – средства испытаний</a:t>
            </a:r>
          </a:p>
          <a:p>
            <a:pPr algn="just">
              <a:lnSpc>
                <a:spcPct val="150000"/>
              </a:lnSpc>
            </a:pPr>
            <a:r>
              <a:rPr lang="ru-RU" sz="1400" dirty="0" smtClean="0">
                <a:latin typeface="Times New Roman" pitchFamily="18" charset="0"/>
                <a:cs typeface="Times New Roman" pitchFamily="18" charset="0"/>
              </a:rPr>
              <a:t>МВП – методика выполнения измерений </a:t>
            </a:r>
          </a:p>
          <a:p>
            <a:pPr indent="457200" algn="just">
              <a:lnSpc>
                <a:spcPct val="150000"/>
              </a:lnSpc>
            </a:pPr>
            <a:endParaRPr lang="ru-RU" sz="1600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430638" y="4774168"/>
            <a:ext cx="694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    </a:t>
            </a:r>
            <a:r>
              <a:rPr lang="ru-RU" dirty="0" smtClean="0"/>
              <a:t>34</a:t>
            </a:r>
            <a:endParaRPr lang="ru-RU" dirty="0"/>
          </a:p>
        </p:txBody>
      </p:sp>
      <p:pic>
        <p:nvPicPr>
          <p:cNvPr id="159746" name="Picture 2" descr="image008_59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472249" y="613207"/>
            <a:ext cx="4513546" cy="45711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528531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56053" y="827903"/>
            <a:ext cx="8180173" cy="34624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indent="457200" algn="just">
              <a:lnSpc>
                <a:spcPct val="150000"/>
              </a:lnSpc>
            </a:pPr>
            <a:r>
              <a:rPr lang="ru-RU" sz="1600" b="1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4.6. Нормативное обеспечение выполнения метрологических функций</a:t>
            </a:r>
          </a:p>
          <a:p>
            <a:pPr indent="457200" algn="just">
              <a:lnSpc>
                <a:spcPct val="150000"/>
              </a:lnSpc>
            </a:pPr>
            <a:r>
              <a:rPr lang="ru-RU" sz="1600" dirty="0" smtClean="0">
                <a:latin typeface="Times New Roman" pitchFamily="18" charset="0"/>
                <a:cs typeface="Times New Roman" pitchFamily="18" charset="0"/>
              </a:rPr>
              <a:t>Следует рассматривать на четырех возможных уровнях:</a:t>
            </a:r>
          </a:p>
          <a:p>
            <a:pPr indent="457200"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ru-RU" sz="1600" dirty="0" smtClean="0">
                <a:latin typeface="Times New Roman" pitchFamily="18" charset="0"/>
                <a:cs typeface="Times New Roman" pitchFamily="18" charset="0"/>
              </a:rPr>
              <a:t>Локальный (уровень предприятия)</a:t>
            </a: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600" dirty="0" smtClean="0">
                <a:latin typeface="Times New Roman" pitchFamily="18" charset="0"/>
                <a:cs typeface="Times New Roman" pitchFamily="18" charset="0"/>
              </a:rPr>
              <a:t>–</a:t>
            </a: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600" dirty="0" smtClean="0">
                <a:latin typeface="Times New Roman" pitchFamily="18" charset="0"/>
                <a:cs typeface="Times New Roman" pitchFamily="18" charset="0"/>
              </a:rPr>
              <a:t>Стандарты предприятий (СТП);</a:t>
            </a:r>
          </a:p>
          <a:p>
            <a:pPr indent="457200"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ru-RU" sz="1600" dirty="0" smtClean="0">
                <a:latin typeface="Times New Roman" pitchFamily="18" charset="0"/>
                <a:cs typeface="Times New Roman" pitchFamily="18" charset="0"/>
              </a:rPr>
              <a:t>Отраслевой – Федеральный закон "Об обеспечении единства измерений" от 26.06.2008 N 102-ФЗ (последняя редакция);</a:t>
            </a:r>
          </a:p>
          <a:p>
            <a:pPr indent="457200"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ru-RU" sz="1600" dirty="0" smtClean="0">
                <a:latin typeface="Times New Roman" pitchFamily="18" charset="0"/>
                <a:cs typeface="Times New Roman" pitchFamily="18" charset="0"/>
              </a:rPr>
              <a:t>Общероссийский – требования общероссийских нормативно-правовых актов прямого действия;</a:t>
            </a:r>
          </a:p>
          <a:p>
            <a:pPr indent="457200"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ru-RU" sz="1600" dirty="0" smtClean="0">
                <a:latin typeface="Times New Roman" pitchFamily="18" charset="0"/>
                <a:cs typeface="Times New Roman" pitchFamily="18" charset="0"/>
              </a:rPr>
              <a:t>Международный – Стандарты ряда международных организаций (BIPM, OIML, ISO, IEC, IUPAC, IUPAP).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430638" y="4774168"/>
            <a:ext cx="694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    </a:t>
            </a:r>
            <a:r>
              <a:rPr lang="ru-RU" dirty="0" smtClean="0"/>
              <a:t>35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28531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56053" y="827903"/>
            <a:ext cx="8180173" cy="156966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indent="457200" algn="just">
              <a:lnSpc>
                <a:spcPct val="150000"/>
              </a:lnSpc>
            </a:pPr>
            <a:r>
              <a:rPr lang="ru-RU" sz="1600" b="1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5.7. </a:t>
            </a:r>
            <a:r>
              <a:rPr lang="ru-RU" sz="1600" b="1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Выбор средств измерений и испытательного оборудования</a:t>
            </a:r>
          </a:p>
          <a:p>
            <a:pPr indent="457200" algn="just">
              <a:lnSpc>
                <a:spcPct val="150000"/>
              </a:lnSpc>
            </a:pPr>
            <a:r>
              <a:rPr lang="ru-RU" sz="1600" dirty="0">
                <a:latin typeface="Times New Roman" pitchFamily="18" charset="0"/>
                <a:cs typeface="Times New Roman" pitchFamily="18" charset="0"/>
              </a:rPr>
              <a:t>Выбор методов и средств измерения – одна из задач метрологического обеспечения производства продукции.</a:t>
            </a:r>
          </a:p>
          <a:p>
            <a:pPr indent="457200" algn="just">
              <a:lnSpc>
                <a:spcPct val="150000"/>
              </a:lnSpc>
            </a:pPr>
            <a:endParaRPr lang="ru-RU" sz="1600" b="1" dirty="0" smtClean="0">
              <a:solidFill>
                <a:srgbClr val="00B05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430638" y="4774168"/>
            <a:ext cx="694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    </a:t>
            </a:r>
            <a:r>
              <a:rPr lang="ru-RU" dirty="0" smtClean="0"/>
              <a:t>36</a:t>
            </a:r>
            <a:endParaRPr lang="ru-RU" dirty="0"/>
          </a:p>
        </p:txBody>
      </p:sp>
      <p:graphicFrame>
        <p:nvGraphicFramePr>
          <p:cNvPr id="2" name="Схема 1"/>
          <p:cNvGraphicFramePr/>
          <p:nvPr>
            <p:extLst>
              <p:ext uri="{D42A27DB-BD31-4B8C-83A1-F6EECF244321}">
                <p14:modId xmlns:p14="http://schemas.microsoft.com/office/powerpoint/2010/main" val="3747693809"/>
              </p:ext>
            </p:extLst>
          </p:nvPr>
        </p:nvGraphicFramePr>
        <p:xfrm>
          <a:off x="1524000" y="1856301"/>
          <a:ext cx="6096000" cy="24613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Прямоугольник 3"/>
          <p:cNvSpPr/>
          <p:nvPr/>
        </p:nvSpPr>
        <p:spPr>
          <a:xfrm>
            <a:off x="2286000" y="2110085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 smtClean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62421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7"/>
          <p:cNvSpPr>
            <a:spLocks noGrp="1"/>
          </p:cNvSpPr>
          <p:nvPr>
            <p:ph type="body" sz="quarter" idx="10"/>
          </p:nvPr>
        </p:nvSpPr>
        <p:spPr>
          <a:xfrm>
            <a:off x="261257" y="653143"/>
            <a:ext cx="8543109" cy="4121025"/>
          </a:xfrm>
        </p:spPr>
        <p:txBody>
          <a:bodyPr>
            <a:noAutofit/>
          </a:bodyPr>
          <a:lstStyle/>
          <a:p>
            <a:pPr indent="457200" algn="just" fontAlgn="base">
              <a:buFont typeface="Arial" pitchFamily="34" charset="0"/>
              <a:buChar char="•"/>
            </a:pPr>
            <a:endParaRPr lang="ru-RU" dirty="0" smtClean="0">
              <a:latin typeface="Times New Roman" pitchFamily="18" charset="0"/>
              <a:cs typeface="Times New Roman" pitchFamily="18" charset="0"/>
            </a:endParaRPr>
          </a:p>
          <a:p>
            <a:pPr indent="457200" algn="just"/>
            <a:endParaRPr lang="ru-RU" dirty="0" smtClean="0">
              <a:latin typeface="Times New Roman" pitchFamily="18" charset="0"/>
              <a:cs typeface="Times New Roman" pitchFamily="18" charset="0"/>
            </a:endParaRPr>
          </a:p>
          <a:p>
            <a:pPr indent="457200" algn="just"/>
            <a:endParaRPr lang="ru-RU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Текст 7"/>
          <p:cNvSpPr txBox="1">
            <a:spLocks/>
          </p:cNvSpPr>
          <p:nvPr/>
        </p:nvSpPr>
        <p:spPr>
          <a:xfrm>
            <a:off x="261258" y="673904"/>
            <a:ext cx="8435270" cy="4469596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/>
          <a:p>
            <a:pPr indent="457200" algn="just">
              <a:lnSpc>
                <a:spcPct val="150000"/>
              </a:lnSpc>
            </a:pPr>
            <a:r>
              <a:rPr lang="ru-RU" sz="1600" b="1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7.8. Проблемы в осуществлении МО производственной деятельности</a:t>
            </a:r>
          </a:p>
          <a:p>
            <a:pPr indent="457200" algn="just">
              <a:lnSpc>
                <a:spcPct val="150000"/>
              </a:lnSpc>
            </a:pPr>
            <a:r>
              <a:rPr lang="ru-RU" sz="1600" dirty="0" smtClean="0">
                <a:latin typeface="Times New Roman" pitchFamily="18" charset="0"/>
                <a:cs typeface="Times New Roman" pitchFamily="18" charset="0"/>
              </a:rPr>
              <a:t>Метрологическое обеспечение:</a:t>
            </a:r>
          </a:p>
          <a:p>
            <a:pPr indent="457200"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ru-RU" sz="1600" dirty="0" smtClean="0">
                <a:latin typeface="Times New Roman" pitchFamily="18" charset="0"/>
                <a:cs typeface="Times New Roman" pitchFamily="18" charset="0"/>
              </a:rPr>
              <a:t> является основой системы менеджмента качества любого машиностроительного предприятия;  </a:t>
            </a:r>
          </a:p>
          <a:p>
            <a:pPr indent="457200" algn="just">
              <a:spcBef>
                <a:spcPts val="600"/>
              </a:spcBef>
              <a:spcAft>
                <a:spcPts val="600"/>
              </a:spcAft>
            </a:pPr>
            <a:r>
              <a:rPr lang="ru-RU" sz="1400" dirty="0" smtClean="0">
                <a:latin typeface="Times New Roman" pitchFamily="18" charset="0"/>
                <a:cs typeface="Times New Roman" pitchFamily="18" charset="0"/>
              </a:rPr>
              <a:t>Аварии в ракетно-космической отрасли, срыв выполнения военного госзаказа, задержка реализации проектов создания новой авиационной техники в условиях реализации масштабных программ с беспрецедентными бюджетами.</a:t>
            </a:r>
          </a:p>
          <a:p>
            <a:pPr indent="457200"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ru-RU" sz="1600" dirty="0" smtClean="0">
                <a:latin typeface="Times New Roman" pitchFamily="18" charset="0"/>
                <a:cs typeface="Times New Roman" pitchFamily="18" charset="0"/>
              </a:rPr>
              <a:t>определяет конкурентоспособность продукции.</a:t>
            </a:r>
          </a:p>
          <a:p>
            <a:pPr indent="457200" algn="just">
              <a:spcBef>
                <a:spcPts val="600"/>
              </a:spcBef>
              <a:spcAft>
                <a:spcPts val="600"/>
              </a:spcAft>
            </a:pPr>
            <a:r>
              <a:rPr lang="ru-RU" sz="1400" dirty="0" smtClean="0">
                <a:latin typeface="Times New Roman" pitchFamily="18" charset="0"/>
                <a:cs typeface="Times New Roman" pitchFamily="18" charset="0"/>
              </a:rPr>
              <a:t>Отсутствие обновления парка измерительного оборудования (износ парка на машиностроительных предприятиях составляет 85-90%, средний возраст эталонных измерительных систем и установок превышает 25 – 30 лет); собственное производство (Калибр, ЛОМО) эталонного оборудования в России практически прекращено; зарубежные производители не передают технологии, а лишь продают собственную продукцию без надлежащей технической поддержки и обучения персонала  → препятствие в задачах контроля качества изготовленной продукции, а следовательно, ее конкурентоспособности. </a:t>
            </a:r>
          </a:p>
          <a:p>
            <a:pPr indent="457200" algn="just">
              <a:lnSpc>
                <a:spcPct val="150000"/>
              </a:lnSpc>
            </a:pPr>
            <a:endParaRPr lang="ru-RU" sz="1600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430638" y="4774168"/>
            <a:ext cx="694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    </a:t>
            </a:r>
            <a:r>
              <a:rPr lang="ru-RU" dirty="0" smtClean="0"/>
              <a:t>37</a:t>
            </a:r>
            <a:endParaRPr lang="ru-RU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7"/>
          <p:cNvSpPr>
            <a:spLocks noGrp="1"/>
          </p:cNvSpPr>
          <p:nvPr>
            <p:ph type="body" sz="quarter" idx="10"/>
          </p:nvPr>
        </p:nvSpPr>
        <p:spPr>
          <a:xfrm>
            <a:off x="261257" y="653143"/>
            <a:ext cx="8543109" cy="4121025"/>
          </a:xfrm>
        </p:spPr>
        <p:txBody>
          <a:bodyPr>
            <a:noAutofit/>
          </a:bodyPr>
          <a:lstStyle/>
          <a:p>
            <a:pPr indent="457200" algn="just" fontAlgn="base">
              <a:buFont typeface="Arial" pitchFamily="34" charset="0"/>
              <a:buChar char="•"/>
            </a:pPr>
            <a:endParaRPr lang="ru-RU" dirty="0" smtClean="0">
              <a:latin typeface="Times New Roman" pitchFamily="18" charset="0"/>
              <a:cs typeface="Times New Roman" pitchFamily="18" charset="0"/>
            </a:endParaRPr>
          </a:p>
          <a:p>
            <a:pPr indent="457200" algn="just"/>
            <a:endParaRPr lang="ru-RU" dirty="0" smtClean="0">
              <a:latin typeface="Times New Roman" pitchFamily="18" charset="0"/>
              <a:cs typeface="Times New Roman" pitchFamily="18" charset="0"/>
            </a:endParaRPr>
          </a:p>
          <a:p>
            <a:pPr indent="457200" algn="just"/>
            <a:endParaRPr lang="ru-RU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Текст 7"/>
          <p:cNvSpPr txBox="1">
            <a:spLocks/>
          </p:cNvSpPr>
          <p:nvPr/>
        </p:nvSpPr>
        <p:spPr>
          <a:xfrm>
            <a:off x="261258" y="673904"/>
            <a:ext cx="8435270" cy="4469596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/>
          <a:p>
            <a:pPr indent="457200" algn="just"/>
            <a:r>
              <a:rPr lang="ru-RU" sz="1000" dirty="0" smtClean="0">
                <a:latin typeface="Times New Roman" pitchFamily="18" charset="0"/>
                <a:cs typeface="Times New Roman" pitchFamily="18" charset="0"/>
              </a:rPr>
              <a:t>Метрологическое обеспечение:</a:t>
            </a:r>
          </a:p>
          <a:p>
            <a:pPr indent="457200" algn="just">
              <a:buFont typeface="Wingdings" pitchFamily="2" charset="2"/>
              <a:buChar char="Ø"/>
            </a:pPr>
            <a:r>
              <a:rPr lang="ru-RU" sz="1000" dirty="0" smtClean="0">
                <a:latin typeface="Times New Roman" pitchFamily="18" charset="0"/>
                <a:cs typeface="Times New Roman" pitchFamily="18" charset="0"/>
              </a:rPr>
              <a:t> является основой системы менеджмента качества любого машиностроительного предприятия;  </a:t>
            </a:r>
          </a:p>
          <a:p>
            <a:pPr indent="457200" algn="just"/>
            <a:r>
              <a:rPr lang="ru-RU" sz="1000" dirty="0" smtClean="0">
                <a:latin typeface="Times New Roman" pitchFamily="18" charset="0"/>
                <a:cs typeface="Times New Roman" pitchFamily="18" charset="0"/>
              </a:rPr>
              <a:t>(Аварии в ракетно-космической отрасли, срыв выполнения военного госзаказа, задержка реализации проектов создания новой авиационной техники в условиях реализации масштабных программ с беспрецедентными бюджетами) </a:t>
            </a:r>
          </a:p>
          <a:p>
            <a:pPr indent="457200" algn="just">
              <a:buFont typeface="Wingdings" pitchFamily="2" charset="2"/>
              <a:buChar char="Ø"/>
            </a:pPr>
            <a:r>
              <a:rPr lang="ru-RU" sz="1000" dirty="0" smtClean="0">
                <a:latin typeface="Times New Roman" pitchFamily="18" charset="0"/>
                <a:cs typeface="Times New Roman" pitchFamily="18" charset="0"/>
              </a:rPr>
              <a:t>определяет конкурентоспособность продукции.</a:t>
            </a:r>
          </a:p>
          <a:p>
            <a:pPr indent="457200" algn="just"/>
            <a:r>
              <a:rPr lang="ru-RU" sz="1000" dirty="0" smtClean="0">
                <a:latin typeface="Times New Roman" pitchFamily="18" charset="0"/>
                <a:cs typeface="Times New Roman" pitchFamily="18" charset="0"/>
              </a:rPr>
              <a:t>(На многих машиностроительных предприятиях износ парка измерительного оборудования составляет 85-90%, средний возраст эталонных измерительных систем и установок превышает 25 – 30 лет. Отсутствие обновления парка измерительного оборудования → препятствие в задачах контроля качества изготовленной продукции, а следовательно, ее конкурентоспособности. </a:t>
            </a:r>
          </a:p>
          <a:p>
            <a:pPr indent="457200" algn="just"/>
            <a:r>
              <a:rPr lang="ru-RU" sz="1000" dirty="0" smtClean="0">
                <a:latin typeface="Times New Roman" pitchFamily="18" charset="0"/>
                <a:cs typeface="Times New Roman" pitchFamily="18" charset="0"/>
              </a:rPr>
              <a:t>Ситуация усугубляется тем, что собственное производство (Калибр, ЛОМО) эталонного оборудования в России практически прекращено. Уже 15 лет как у нас серийно не изготавливаются наиболее широко применимые рабочие эталоны 3-4 разрядов: компараторы КМД, горизонтальные и вертикальные </a:t>
            </a:r>
            <a:r>
              <a:rPr lang="ru-RU" sz="1000" dirty="0" err="1" smtClean="0">
                <a:latin typeface="Times New Roman" pitchFamily="18" charset="0"/>
                <a:cs typeface="Times New Roman" pitchFamily="18" charset="0"/>
              </a:rPr>
              <a:t>длиномеры</a:t>
            </a:r>
            <a:r>
              <a:rPr lang="ru-RU" sz="1000" dirty="0" smtClean="0">
                <a:latin typeface="Times New Roman" pitchFamily="18" charset="0"/>
                <a:cs typeface="Times New Roman" pitchFamily="18" charset="0"/>
              </a:rPr>
              <a:t>, универсальные измерительные микроскопы и еще целый ряд эталонных приборов. А ведь эти приборы составляют основу парка эталонных средств измерений любого машиностроительного предприятия, поскольку именно они обуславливают передачу единицы физической величины непосредственно рабочим средствам измерений и технологическому оборудованию.</a:t>
            </a:r>
          </a:p>
          <a:p>
            <a:pPr indent="457200" algn="just"/>
            <a:r>
              <a:rPr lang="ru-RU" sz="1000" dirty="0" smtClean="0">
                <a:latin typeface="Times New Roman" pitchFamily="18" charset="0"/>
                <a:cs typeface="Times New Roman" pitchFamily="18" charset="0"/>
              </a:rPr>
              <a:t>Сейчас в этой области мы полностью зависим от зарубежных производителей, которые нисколько не заинтересованы в передаче нам прогрессивных технологий. Поэтому, приобретая метрологический импорт, российские предприятия зачастую получают далеко не оптимальное решение своих измерительных задач и зачастую очень слабую поддержку по сервису и обучению. Заинтересованность иностранных производителей только в продаже собственной продукции ведет недостаточности технической поддержки в процессе эксплуатации оборудования и обучении персонала. Многие предприятия пытаются каким-то образом модернизировать устаревшие, отслужившие свое приборы. Но это – не выход. Чтобы оптимизировать оснащение метрологических лабораторий, необходимо владеть информацией о современном эталонном оборудовании, о существующих мировых тенденциях его развития и программного обеспечения для него, о методиках измерений. Однако за последние 15 лет в печати не появилось не то что справочника по линейно-угловым средствам измерений, но даже просто обзорных статей. А без полноценной аналитики по профильной тематике невозможно выбрать эффективное оборудование и сформировать системный подход к развитию лаборатории на предприятии. И уж точно не получится сократить наше значительное – на 30-40 лет – отставание от ведущих стран Запада в области поверочного оборудования (геометрические средства измерений).</a:t>
            </a:r>
          </a:p>
          <a:p>
            <a:pPr indent="457200" algn="just">
              <a:lnSpc>
                <a:spcPct val="150000"/>
              </a:lnSpc>
            </a:pPr>
            <a:endParaRPr lang="ru-RU" sz="1600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316097" y="4774168"/>
            <a:ext cx="8090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    </a:t>
            </a:r>
            <a:r>
              <a:rPr lang="ru-RU" dirty="0" smtClean="0"/>
              <a:t>37</a:t>
            </a:r>
            <a:r>
              <a:rPr lang="en-US" dirty="0" smtClean="0"/>
              <a:t> </a:t>
            </a:r>
            <a:r>
              <a:rPr lang="en-US" dirty="0" smtClean="0"/>
              <a:t>a</a:t>
            </a:r>
            <a:endParaRPr lang="ru-RU" dirty="0"/>
          </a:p>
        </p:txBody>
      </p:sp>
    </p:spTree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8586281" y="4786009"/>
            <a:ext cx="557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3</a:t>
            </a:r>
            <a:endParaRPr lang="ru-RU" dirty="0"/>
          </a:p>
        </p:txBody>
      </p:sp>
      <p:sp>
        <p:nvSpPr>
          <p:cNvPr id="3" name="TextBox 2"/>
          <p:cNvSpPr txBox="1"/>
          <p:nvPr/>
        </p:nvSpPr>
        <p:spPr>
          <a:xfrm>
            <a:off x="730114" y="1042839"/>
            <a:ext cx="7579513" cy="32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 algn="just">
              <a:lnSpc>
                <a:spcPct val="150000"/>
              </a:lnSpc>
            </a:pPr>
            <a:r>
              <a:rPr lang="ru-RU" sz="1200" b="1" dirty="0" smtClean="0">
                <a:latin typeface="Times New Roman" pitchFamily="18" charset="0"/>
                <a:cs typeface="Times New Roman" pitchFamily="18" charset="0"/>
              </a:rPr>
              <a:t> </a:t>
            </a:r>
            <a:r>
              <a:rPr lang="ru-RU" sz="1200" dirty="0" smtClean="0">
                <a:latin typeface="Times New Roman" pitchFamily="18" charset="0"/>
                <a:cs typeface="Times New Roman" pitchFamily="18" charset="0"/>
              </a:rPr>
              <a:t> </a:t>
            </a:r>
            <a:r>
              <a:rPr lang="ru-RU" alt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Переход к </a:t>
            </a:r>
            <a:r>
              <a:rPr lang="ru-RU" altLang="ru-RU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нанотехнологии</a:t>
            </a:r>
            <a:r>
              <a:rPr lang="ru-RU" alt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привёл к появлению перед наукой и техникой ряда новых специфических задач, связанных с малыми размерами элементов и структур </a:t>
            </a:r>
            <a:r>
              <a:rPr lang="ru-RU" altLang="ru-RU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нанотехнологии</a:t>
            </a:r>
            <a:r>
              <a:rPr lang="ru-RU" alt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Здесь основополагающим является принцип </a:t>
            </a:r>
            <a:r>
              <a:rPr lang="ru-RU" altLang="ru-RU" sz="14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"если нельзя измерить, то невозможно и создать".</a:t>
            </a:r>
            <a:r>
              <a:rPr lang="ru-RU" alt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indent="457200" algn="just">
              <a:lnSpc>
                <a:spcPct val="150000"/>
              </a:lnSpc>
            </a:pPr>
            <a:r>
              <a:rPr lang="ru-RU" alt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С одной стороны метрология — это наука об измерениях, методах и средствах достижения их повсеместного единства и требуемых точностей измерений. </a:t>
            </a:r>
          </a:p>
          <a:p>
            <a:pPr indent="457200" algn="just">
              <a:lnSpc>
                <a:spcPct val="150000"/>
              </a:lnSpc>
            </a:pPr>
            <a:r>
              <a:rPr lang="ru-RU" alt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С другой стороны — это институт обеспечения этого самого единства измерений в масштабах всей страны, включающий стандартизацию единиц физических величин, их воспроизведение с наивысшей в стране точностью с помощью государственных эталонов и передачу размеров единиц физических величин иерархическим образом сверху вниз всем средствам измерений (приборам), допущенным к применению на территории страны. 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51773" y="803187"/>
            <a:ext cx="8680192" cy="415498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indent="457200" algn="just">
              <a:lnSpc>
                <a:spcPct val="150000"/>
              </a:lnSpc>
            </a:pPr>
            <a:r>
              <a:rPr lang="ru-RU" sz="1600" dirty="0" smtClean="0">
                <a:latin typeface="Times New Roman" pitchFamily="18" charset="0"/>
                <a:cs typeface="Times New Roman" pitchFamily="18" charset="0"/>
              </a:rPr>
              <a:t>Отмена </a:t>
            </a:r>
            <a:r>
              <a:rPr lang="ru-RU" sz="1600" dirty="0" err="1" smtClean="0">
                <a:latin typeface="Times New Roman" pitchFamily="18" charset="0"/>
                <a:cs typeface="Times New Roman" pitchFamily="18" charset="0"/>
              </a:rPr>
              <a:t>ГОСТа</a:t>
            </a:r>
            <a:r>
              <a:rPr lang="ru-RU" sz="1600" dirty="0" smtClean="0">
                <a:latin typeface="Times New Roman" pitchFamily="18" charset="0"/>
                <a:cs typeface="Times New Roman" pitchFamily="18" charset="0"/>
              </a:rPr>
              <a:t> 1.25-76 «ГСС. Метрологическое обеспечение. Основные положения» нарушила целостный методологический подход к организации метрологического обеспечения. </a:t>
            </a:r>
          </a:p>
          <a:p>
            <a:pPr indent="457200" algn="just">
              <a:lnSpc>
                <a:spcPct val="150000"/>
              </a:lnSpc>
            </a:pPr>
            <a:r>
              <a:rPr lang="ru-RU" sz="1600" dirty="0" smtClean="0">
                <a:latin typeface="Times New Roman" pitchFamily="18" charset="0"/>
                <a:cs typeface="Times New Roman" pitchFamily="18" charset="0"/>
              </a:rPr>
              <a:t>Целый ряд нормативных документов разного статуса, предложенный взамен (РМГ63-2003 «ГСИ. Обеспечение эффективности измерений при управлении технологическими процессами. Метрологическая экспертиза технической документации», ГОСТ Р 8.596 – 2002 «ГСИ. Метрологическое обеспечение измерительных систем. Основные положения», МИ 2500-98 «ГСИ. Основные положения метрологического обеспечения на малых предприятиях» и т.д.), рассматривают только локальные задачи метрологического обеспечения.</a:t>
            </a:r>
          </a:p>
          <a:p>
            <a:pPr indent="457200" algn="just">
              <a:lnSpc>
                <a:spcPct val="150000"/>
              </a:lnSpc>
            </a:pPr>
            <a:r>
              <a:rPr lang="ru-RU" sz="1600" dirty="0" smtClean="0">
                <a:latin typeface="Times New Roman" pitchFamily="18" charset="0"/>
                <a:cs typeface="Times New Roman" pitchFamily="18" charset="0"/>
              </a:rPr>
              <a:t>Технология – это не только обработка материала, но и организация контроля, в том числе и правильное определение параметров контроля, и разработка МВИ, и правильная трактовка результатов измерений.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430638" y="4774168"/>
            <a:ext cx="694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    </a:t>
            </a:r>
            <a:r>
              <a:rPr lang="ru-RU" dirty="0" smtClean="0"/>
              <a:t>38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28531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98783" y="680936"/>
            <a:ext cx="8666921" cy="437042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indent="457200" algn="just">
              <a:lnSpc>
                <a:spcPct val="150000"/>
              </a:lnSpc>
            </a:pPr>
            <a:r>
              <a:rPr lang="ru-RU" sz="1600" dirty="0" smtClean="0">
                <a:latin typeface="Times New Roman" pitchFamily="18" charset="0"/>
                <a:cs typeface="Times New Roman" pitchFamily="18" charset="0"/>
              </a:rPr>
              <a:t>Проблема кадрового обеспечения метрологической деятельности. Проблема организационной поддержки метрологической деятельности, как в рамках предприятия, так и вне его. Новые формы осуществления экономической деятельности – различные объединения предприятий, ассоциации, концерны и т. п. – не обеспечены методическими разработками вопросов организации работ по МО и вынуждены решать организационные вопросы на основе прошлого опыта и/или по аналогии с известными решениями.</a:t>
            </a:r>
          </a:p>
          <a:p>
            <a:pPr indent="457200" algn="just">
              <a:lnSpc>
                <a:spcPct val="150000"/>
              </a:lnSpc>
            </a:pPr>
            <a:r>
              <a:rPr lang="ru-RU" sz="1600" dirty="0" smtClean="0">
                <a:latin typeface="Times New Roman" pitchFamily="18" charset="0"/>
                <a:cs typeface="Times New Roman" pitchFamily="18" charset="0"/>
              </a:rPr>
              <a:t>Актуальна задача организации метрологической работы на средних и малых предприятиях.</a:t>
            </a:r>
          </a:p>
          <a:p>
            <a:pPr indent="457200" algn="just">
              <a:lnSpc>
                <a:spcPct val="150000"/>
              </a:lnSpc>
            </a:pPr>
            <a:r>
              <a:rPr lang="ru-RU" sz="1600" dirty="0" smtClean="0">
                <a:latin typeface="Times New Roman" pitchFamily="18" charset="0"/>
                <a:cs typeface="Times New Roman" pitchFamily="18" charset="0"/>
              </a:rPr>
              <a:t>Все указанные выше проблемы взаимосвязаны и каждая может рассматриваться либо как причина, либо как следствие остальных. Поэтому решать проблемы по-отдельности не эффективно: решение должно быть системным.</a:t>
            </a:r>
          </a:p>
          <a:p>
            <a:pPr indent="457200" algn="just">
              <a:lnSpc>
                <a:spcPct val="150000"/>
              </a:lnSpc>
            </a:pPr>
            <a:r>
              <a:rPr lang="ru-RU" sz="1600" dirty="0" smtClean="0"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 indent="457200" algn="just">
              <a:spcAft>
                <a:spcPts val="600"/>
              </a:spcAft>
            </a:pPr>
            <a:endParaRPr lang="ru-RU" sz="14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390238" y="4774168"/>
            <a:ext cx="734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    </a:t>
            </a:r>
            <a:r>
              <a:rPr lang="ru-RU" dirty="0" smtClean="0"/>
              <a:t>39</a:t>
            </a:r>
            <a:endParaRPr lang="ru-RU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8353168" y="4774168"/>
            <a:ext cx="771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    </a:t>
            </a:r>
            <a:r>
              <a:rPr lang="ru-RU" dirty="0" smtClean="0"/>
              <a:t>40</a:t>
            </a:r>
            <a:endParaRPr lang="ru-RU" dirty="0"/>
          </a:p>
        </p:txBody>
      </p:sp>
      <p:pic>
        <p:nvPicPr>
          <p:cNvPr id="116737" name="Picture 1" descr="upload37_it-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4487" y="1251380"/>
            <a:ext cx="3821994" cy="26048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129961" y="680510"/>
            <a:ext cx="4874525" cy="440120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indent="457200" algn="just">
              <a:lnSpc>
                <a:spcPct val="150000"/>
              </a:lnSpc>
            </a:pPr>
            <a:r>
              <a:rPr lang="ru-RU" sz="1600" dirty="0" smtClean="0">
                <a:latin typeface="Times New Roman" pitchFamily="18" charset="0"/>
                <a:cs typeface="Times New Roman" pitchFamily="18" charset="0"/>
              </a:rPr>
              <a:t>Проблема МО – создание высокопроизводительных и высокоточных СИ, решающих разнообразные измерительные задачи на базе новейших информационных технологий.</a:t>
            </a:r>
          </a:p>
          <a:p>
            <a:pPr indent="457200" algn="just">
              <a:lnSpc>
                <a:spcPct val="150000"/>
              </a:lnSpc>
            </a:pPr>
            <a:r>
              <a:rPr lang="ru-RU" sz="1600" dirty="0" smtClean="0">
                <a:latin typeface="Times New Roman" pitchFamily="18" charset="0"/>
                <a:cs typeface="Times New Roman" pitchFamily="18" charset="0"/>
              </a:rPr>
              <a:t>Актуальна концепция совершенствования МО производства интеллектуальным компьютерным </a:t>
            </a:r>
            <a:r>
              <a:rPr lang="ru-RU" sz="1600" dirty="0" err="1" smtClean="0">
                <a:latin typeface="Times New Roman" pitchFamily="18" charset="0"/>
                <a:cs typeface="Times New Roman" pitchFamily="18" charset="0"/>
              </a:rPr>
              <a:t>ретрофиттингом</a:t>
            </a:r>
            <a:r>
              <a:rPr lang="ru-RU" sz="1600" dirty="0" smtClean="0">
                <a:latin typeface="Times New Roman" pitchFamily="18" charset="0"/>
                <a:cs typeface="Times New Roman" pitchFamily="18" charset="0"/>
              </a:rPr>
              <a:t> средств измерений (</a:t>
            </a: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retrofitting </a:t>
            </a:r>
            <a:r>
              <a:rPr lang="ru-RU" sz="1600" dirty="0" smtClean="0">
                <a:latin typeface="Times New Roman" pitchFamily="18" charset="0"/>
                <a:cs typeface="Times New Roman" pitchFamily="18" charset="0"/>
              </a:rPr>
              <a:t>– модернизация), например, замена визуального отсчета интеллектуальными измерениями (учитывается текущая апостериорная и априорная информация).</a:t>
            </a:r>
          </a:p>
          <a:p>
            <a:pPr algn="just"/>
            <a:endParaRPr lang="ru-RU" sz="1600" dirty="0" smtClean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Благодарю за внимание!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 smtClean="0"/>
              <a:t>Рассадина Анна Александровна</a:t>
            </a:r>
          </a:p>
          <a:p>
            <a:r>
              <a:rPr lang="en-US" dirty="0" smtClean="0"/>
              <a:t>a.a.rassadina@gmail.com</a:t>
            </a:r>
            <a:endParaRPr lang="ru-RU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00037"/>
            <a:ext cx="8229600" cy="620483"/>
          </a:xfrm>
        </p:spPr>
        <p:txBody>
          <a:bodyPr/>
          <a:lstStyle/>
          <a:p>
            <a:r>
              <a:rPr lang="ru-RU" dirty="0" smtClean="0"/>
              <a:t>Спасибо за внимание</a:t>
            </a:r>
            <a:r>
              <a:rPr lang="en-US" dirty="0" smtClean="0"/>
              <a:t>!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57200" y="2490643"/>
            <a:ext cx="8229600" cy="594122"/>
          </a:xfrm>
        </p:spPr>
        <p:txBody>
          <a:bodyPr/>
          <a:lstStyle/>
          <a:p>
            <a:r>
              <a:rPr lang="en-US" dirty="0" smtClean="0"/>
              <a:t>www.</a:t>
            </a:r>
            <a:r>
              <a:rPr lang="pl-PL" dirty="0" smtClean="0"/>
              <a:t>ifmo.ru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8649425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8586281" y="4786009"/>
            <a:ext cx="557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4</a:t>
            </a:r>
            <a:endParaRPr lang="ru-RU" dirty="0"/>
          </a:p>
        </p:txBody>
      </p:sp>
      <p:sp>
        <p:nvSpPr>
          <p:cNvPr id="3" name="TextBox 2"/>
          <p:cNvSpPr txBox="1"/>
          <p:nvPr/>
        </p:nvSpPr>
        <p:spPr>
          <a:xfrm>
            <a:off x="730114" y="1042839"/>
            <a:ext cx="7579513" cy="23544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 algn="just">
              <a:lnSpc>
                <a:spcPct val="150000"/>
              </a:lnSpc>
            </a:pPr>
            <a:r>
              <a:rPr lang="ru-RU" sz="1200" b="1" dirty="0" smtClean="0">
                <a:latin typeface="Times New Roman" pitchFamily="18" charset="0"/>
                <a:cs typeface="Times New Roman" pitchFamily="18" charset="0"/>
              </a:rPr>
              <a:t> </a:t>
            </a:r>
            <a:r>
              <a:rPr lang="ru-RU" sz="1400" b="1" dirty="0" smtClean="0">
                <a:latin typeface="Times New Roman" panose="02020603050405020304" pitchFamily="18" charset="0"/>
                <a:cs typeface="Times New Roman" pitchFamily="18" charset="0"/>
              </a:rPr>
              <a:t> </a:t>
            </a:r>
            <a:r>
              <a:rPr lang="ru-RU" altLang="ru-RU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Главная </a:t>
            </a:r>
            <a:r>
              <a:rPr lang="ru-RU" alt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задача метрологии — обеспечение </a:t>
            </a:r>
            <a:r>
              <a:rPr lang="ru-RU" altLang="ru-RU" sz="14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единства измерений</a:t>
            </a:r>
            <a:r>
              <a:rPr lang="ru-RU" alt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т. е. достижение такого состояния, при котором результаты измерений выражены в узаконенных единицах и погрешности измерений известны с заданной вероятностью. </a:t>
            </a:r>
          </a:p>
          <a:p>
            <a:pPr indent="457200" algn="just">
              <a:lnSpc>
                <a:spcPct val="150000"/>
              </a:lnSpc>
            </a:pPr>
            <a:r>
              <a:rPr lang="ru-RU" alt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ru-RU" altLang="ru-RU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Междисциплинарный </a:t>
            </a:r>
            <a:r>
              <a:rPr lang="ru-RU" alt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характер </a:t>
            </a:r>
            <a:r>
              <a:rPr lang="ru-RU" altLang="ru-RU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нанотехнологий</a:t>
            </a:r>
            <a:r>
              <a:rPr lang="ru-RU" alt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различная терминология и различные исследовательские, технологические и измерительные подходы и методы, используемые в самых разных отраслях различными научными центрами и лабораториями, привели к некой разобщенности, затрудняющей осуществление успешного обмена технической информацией.</a:t>
            </a:r>
          </a:p>
        </p:txBody>
      </p:sp>
    </p:spTree>
    <p:extLst>
      <p:ext uri="{BB962C8B-B14F-4D97-AF65-F5344CB8AC3E}">
        <p14:creationId xmlns:p14="http://schemas.microsoft.com/office/powerpoint/2010/main" val="42758678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8586281" y="4786009"/>
            <a:ext cx="557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5</a:t>
            </a:r>
            <a:endParaRPr lang="ru-RU" dirty="0"/>
          </a:p>
        </p:txBody>
      </p:sp>
      <p:sp>
        <p:nvSpPr>
          <p:cNvPr id="3" name="TextBox 2"/>
          <p:cNvSpPr txBox="1"/>
          <p:nvPr/>
        </p:nvSpPr>
        <p:spPr>
          <a:xfrm>
            <a:off x="730114" y="1042839"/>
            <a:ext cx="7579513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 algn="just">
              <a:lnSpc>
                <a:spcPct val="150000"/>
              </a:lnSpc>
            </a:pPr>
            <a:r>
              <a:rPr lang="ru-RU" altLang="ru-RU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 </a:t>
            </a:r>
            <a:r>
              <a:rPr lang="ru-RU" alt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СССР существовала государственная метрологическая служба, в </a:t>
            </a:r>
            <a:r>
              <a:rPr lang="ru-RU" altLang="ru-RU" sz="16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обязанности</a:t>
            </a:r>
            <a:r>
              <a:rPr lang="ru-RU" alt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которой входила регулярная регламентная поверка </a:t>
            </a:r>
            <a:r>
              <a:rPr lang="ru-RU" altLang="ru-RU" sz="16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абсолютно всех</a:t>
            </a:r>
            <a:r>
              <a:rPr lang="ru-RU" alt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приборов и метрологических устройств в стране. Использование не поверенных приборов категорически </a:t>
            </a:r>
            <a:r>
              <a:rPr lang="ru-RU" altLang="ru-RU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запрещалось </a:t>
            </a:r>
            <a:r>
              <a:rPr lang="ru-RU" altLang="ru-RU" sz="1400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 </a:t>
            </a:r>
            <a:r>
              <a:rPr lang="ru-RU" altLang="ru-RU" sz="14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наказывалось.</a:t>
            </a:r>
          </a:p>
          <a:p>
            <a:pPr indent="457200" algn="just">
              <a:lnSpc>
                <a:spcPct val="150000"/>
              </a:lnSpc>
            </a:pPr>
            <a:r>
              <a:rPr lang="ru-RU" altLang="ru-RU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Метрологическая </a:t>
            </a:r>
            <a:r>
              <a:rPr lang="ru-RU" alt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служба упразднена и разрушена.</a:t>
            </a:r>
          </a:p>
          <a:p>
            <a:pPr indent="457200" algn="just">
              <a:lnSpc>
                <a:spcPct val="150000"/>
              </a:lnSpc>
            </a:pPr>
            <a:r>
              <a:rPr lang="ru-RU" altLang="ru-RU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 </a:t>
            </a:r>
            <a:r>
              <a:rPr lang="ru-RU" alt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настоящее время рекомендовано пользоваться материалами Технического комитета ИСО (Международная организация по стандартизации), также имеющими </a:t>
            </a:r>
            <a:r>
              <a:rPr lang="ru-RU" altLang="ru-RU" sz="14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только</a:t>
            </a:r>
            <a:r>
              <a:rPr lang="ru-RU" alt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рекомендательный </a:t>
            </a:r>
            <a:r>
              <a:rPr lang="ru-RU" altLang="ru-RU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характер.</a:t>
            </a:r>
            <a:endParaRPr lang="ru-RU" altLang="ru-RU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43106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8586281" y="4786009"/>
            <a:ext cx="557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6</a:t>
            </a:r>
            <a:endParaRPr lang="ru-RU" dirty="0"/>
          </a:p>
        </p:txBody>
      </p:sp>
      <p:sp>
        <p:nvSpPr>
          <p:cNvPr id="3" name="TextBox 2"/>
          <p:cNvSpPr txBox="1"/>
          <p:nvPr/>
        </p:nvSpPr>
        <p:spPr>
          <a:xfrm>
            <a:off x="826366" y="1102526"/>
            <a:ext cx="7579513" cy="33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 algn="just">
              <a:lnSpc>
                <a:spcPct val="150000"/>
              </a:lnSpc>
            </a:pPr>
            <a:r>
              <a:rPr lang="ru-RU" alt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Свое первое заседание ИСО/ТК 229 провел 9—11 ноября 2005 г. в Лондоне. Как всегда, наглые британцы влезли не в своё дело и принялись руководить тем, в чём не разбираются. </a:t>
            </a:r>
          </a:p>
          <a:p>
            <a:pPr indent="457200" algn="just">
              <a:lnSpc>
                <a:spcPct val="150000"/>
              </a:lnSpc>
            </a:pPr>
            <a:r>
              <a:rPr lang="ru-RU" alt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Ведение </a:t>
            </a:r>
            <a:r>
              <a:rPr lang="ru-RU" alt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секретариата этого комитета соответственно и осуществляет Британская организация по стандартизации.</a:t>
            </a:r>
          </a:p>
          <a:p>
            <a:pPr indent="457200" algn="just">
              <a:lnSpc>
                <a:spcPct val="150000"/>
              </a:lnSpc>
            </a:pPr>
            <a:r>
              <a:rPr lang="ru-RU" altLang="ru-RU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Первоочередные </a:t>
            </a:r>
            <a:r>
              <a:rPr lang="ru-RU" alt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задачи ИСО/ТК 229, сформулированные участниками заседания — странами-участниками ИСО, крайне заинтересованными в развитии этой области человеческого знания, состоят в стандартизации в области </a:t>
            </a:r>
            <a:r>
              <a:rPr lang="ru-RU" altLang="ru-RU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нанотехнологий</a:t>
            </a:r>
            <a:r>
              <a:rPr lang="ru-RU" alt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в следующих направлениях: термины и определения, метрология и методы испытаний и измерений, стандартные образцы состава и свойств, моделирование процессов, медицина и безопасность, воздействие на окружающую среду. </a:t>
            </a:r>
          </a:p>
        </p:txBody>
      </p:sp>
    </p:spTree>
    <p:extLst>
      <p:ext uri="{BB962C8B-B14F-4D97-AF65-F5344CB8AC3E}">
        <p14:creationId xmlns:p14="http://schemas.microsoft.com/office/powerpoint/2010/main" val="26650498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8586281" y="4786009"/>
            <a:ext cx="557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7</a:t>
            </a:r>
            <a:endParaRPr lang="ru-RU" dirty="0"/>
          </a:p>
        </p:txBody>
      </p:sp>
      <p:sp>
        <p:nvSpPr>
          <p:cNvPr id="3" name="TextBox 2"/>
          <p:cNvSpPr txBox="1"/>
          <p:nvPr/>
        </p:nvSpPr>
        <p:spPr>
          <a:xfrm>
            <a:off x="275008" y="767565"/>
            <a:ext cx="7899590" cy="429348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indent="457200" algn="just">
              <a:lnSpc>
                <a:spcPct val="150000"/>
              </a:lnSpc>
            </a:pPr>
            <a:r>
              <a:rPr lang="ru-RU" alt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рамках Технического комитета Международной организации по стандартизации ИСО/TК 229 "</a:t>
            </a:r>
            <a:r>
              <a:rPr lang="ru-RU" altLang="ru-RU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Нанотехнологии</a:t>
            </a:r>
            <a:r>
              <a:rPr lang="ru-RU" alt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":</a:t>
            </a:r>
          </a:p>
          <a:p>
            <a:pPr indent="457200" algn="just">
              <a:lnSpc>
                <a:spcPct val="150000"/>
              </a:lnSpc>
            </a:pPr>
            <a:r>
              <a:rPr lang="ru-RU" alt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endParaRPr lang="ru-RU" altLang="ru-RU" sz="1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457200" algn="just">
              <a:lnSpc>
                <a:spcPct val="150000"/>
              </a:lnSpc>
            </a:pPr>
            <a:r>
              <a:rPr lang="ru-RU" altLang="ru-RU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секретариат </a:t>
            </a:r>
            <a:r>
              <a:rPr lang="ru-RU" alt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ведет Британский институт стандартов, </a:t>
            </a:r>
          </a:p>
          <a:p>
            <a:pPr indent="457200" algn="just">
              <a:lnSpc>
                <a:spcPct val="150000"/>
              </a:lnSpc>
            </a:pPr>
            <a:r>
              <a:rPr lang="ru-RU" alt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endParaRPr lang="ru-RU" altLang="ru-RU" sz="1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457200" algn="just">
              <a:lnSpc>
                <a:spcPct val="150000"/>
              </a:lnSpc>
            </a:pPr>
            <a:r>
              <a:rPr lang="ru-RU" altLang="ru-RU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подкомитет </a:t>
            </a:r>
            <a:r>
              <a:rPr lang="ru-RU" alt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 метрологии, методам измерений и испытаний за Японией; </a:t>
            </a:r>
          </a:p>
          <a:p>
            <a:pPr indent="457200" algn="just">
              <a:lnSpc>
                <a:spcPct val="150000"/>
              </a:lnSpc>
            </a:pPr>
            <a:r>
              <a:rPr lang="ru-RU" alt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endParaRPr lang="ru-RU" altLang="ru-RU" sz="1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457200" algn="just">
              <a:lnSpc>
                <a:spcPct val="150000"/>
              </a:lnSpc>
            </a:pPr>
            <a:r>
              <a:rPr lang="ru-RU" altLang="ru-RU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термины </a:t>
            </a:r>
            <a:r>
              <a:rPr lang="ru-RU" alt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 определения — за Канадой;</a:t>
            </a:r>
          </a:p>
          <a:p>
            <a:pPr indent="457200" algn="just">
              <a:lnSpc>
                <a:spcPct val="150000"/>
              </a:lnSpc>
            </a:pPr>
            <a:r>
              <a:rPr lang="ru-RU" alt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endParaRPr lang="ru-RU" altLang="ru-RU" sz="1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457200" algn="just">
              <a:lnSpc>
                <a:spcPct val="150000"/>
              </a:lnSpc>
            </a:pPr>
            <a:r>
              <a:rPr lang="ru-RU" altLang="ru-RU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здоровье</a:t>
            </a:r>
            <a:r>
              <a:rPr lang="ru-RU" alt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безопасность, окружающая среда — за Соединенными Штатами Америки, </a:t>
            </a:r>
          </a:p>
          <a:p>
            <a:pPr indent="457200" algn="just">
              <a:lnSpc>
                <a:spcPct val="150000"/>
              </a:lnSpc>
            </a:pPr>
            <a:r>
              <a:rPr lang="ru-RU" alt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endParaRPr lang="ru-RU" altLang="ru-RU" sz="1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457200" algn="just">
              <a:lnSpc>
                <a:spcPct val="150000"/>
              </a:lnSpc>
            </a:pPr>
            <a:r>
              <a:rPr lang="ru-RU" altLang="ru-RU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за </a:t>
            </a:r>
            <a:r>
              <a:rPr lang="ru-RU" alt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Россией пассивное участие и регулярная оплата взносов</a:t>
            </a:r>
            <a:r>
              <a:rPr lang="ru-RU" altLang="ru-RU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indent="457200" algn="just">
              <a:lnSpc>
                <a:spcPct val="150000"/>
              </a:lnSpc>
            </a:pPr>
            <a:endParaRPr lang="ru-RU" altLang="ru-RU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6202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8586281" y="4786009"/>
            <a:ext cx="557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8</a:t>
            </a:r>
            <a:endParaRPr lang="ru-RU" dirty="0"/>
          </a:p>
        </p:txBody>
      </p:sp>
      <p:sp>
        <p:nvSpPr>
          <p:cNvPr id="3" name="TextBox 2"/>
          <p:cNvSpPr txBox="1"/>
          <p:nvPr/>
        </p:nvSpPr>
        <p:spPr>
          <a:xfrm>
            <a:off x="305532" y="724391"/>
            <a:ext cx="8559608" cy="364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 algn="just">
              <a:lnSpc>
                <a:spcPct val="150000"/>
              </a:lnSpc>
            </a:pPr>
            <a:r>
              <a:rPr lang="ru-RU" altLang="ru-RU" sz="1400" b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1.1. Просвечивающая </a:t>
            </a:r>
            <a:r>
              <a:rPr lang="ru-RU" altLang="ru-RU" sz="14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электронная микроскопия </a:t>
            </a:r>
            <a:endParaRPr lang="ru-RU" altLang="ru-RU" sz="1400" b="1" dirty="0" smtClean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457200" algn="just">
              <a:lnSpc>
                <a:spcPct val="150000"/>
              </a:lnSpc>
            </a:pPr>
            <a:endParaRPr lang="ru-RU" altLang="ru-RU" sz="1400" b="1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457200" algn="just">
              <a:lnSpc>
                <a:spcPct val="150000"/>
              </a:lnSpc>
            </a:pPr>
            <a:r>
              <a:rPr lang="ru-RU" alt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Просвечивающая электронная микроскопия является одним из самых высокоразрешающих методов исследования поверхности и морфологии, в том числе и СБИС, обеспечивающим разрешение порядка 0,2 </a:t>
            </a:r>
            <a:r>
              <a:rPr lang="ru-RU" altLang="ru-RU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нм</a:t>
            </a:r>
            <a:r>
              <a:rPr lang="ru-RU" alt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indent="457200" algn="just">
              <a:lnSpc>
                <a:spcPct val="150000"/>
              </a:lnSpc>
            </a:pPr>
            <a:r>
              <a:rPr lang="ru-RU" alt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Просвечивающий электронный микроскоп (ПЭМ) можно уподобить некоему аналогу сложного оптического микроскопа. Такие микроскопы были разработаны и нашли применение в </a:t>
            </a:r>
            <a:r>
              <a:rPr lang="ru-RU" altLang="ru-RU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30-х </a:t>
            </a:r>
            <a:r>
              <a:rPr lang="ru-RU" alt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годах, при их разработке использовались технологии производства электронно-лучевых осциллографических трубок. </a:t>
            </a:r>
          </a:p>
          <a:p>
            <a:pPr indent="457200" algn="just">
              <a:lnSpc>
                <a:spcPct val="150000"/>
              </a:lnSpc>
            </a:pPr>
            <a:r>
              <a:rPr lang="ru-RU" alt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Изобретателем электронной оптики традиционно принято считать Г. Буша (но не президента США и даже не его родственника, к счастью, а порядочного человека, немецкого физика), который открыл свойства магнитных и электростатических полей с осевой симметрией действовать на заряженные частицы подобно линзам. </a:t>
            </a:r>
          </a:p>
        </p:txBody>
      </p:sp>
    </p:spTree>
    <p:extLst>
      <p:ext uri="{BB962C8B-B14F-4D97-AF65-F5344CB8AC3E}">
        <p14:creationId xmlns:p14="http://schemas.microsoft.com/office/powerpoint/2010/main" val="190530818"/>
      </p:ext>
    </p:extLst>
  </p:cSld>
  <p:clrMapOvr>
    <a:masterClrMapping/>
  </p:clrMapOvr>
</p:sld>
</file>

<file path=ppt/theme/theme1.xml><?xml version="1.0" encoding="utf-8"?>
<a:theme xmlns:a="http://schemas.openxmlformats.org/drawingml/2006/main" name="Cover">
  <a:themeElements>
    <a:clrScheme name="Custom 1">
      <a:dk1>
        <a:srgbClr val="0230AC"/>
      </a:dk1>
      <a:lt1>
        <a:srgbClr val="FFFFFF"/>
      </a:lt1>
      <a:dk2>
        <a:srgbClr val="0230AC"/>
      </a:dk2>
      <a:lt2>
        <a:srgbClr val="FFFFFF"/>
      </a:lt2>
      <a:accent1>
        <a:srgbClr val="EC0044"/>
      </a:accent1>
      <a:accent2>
        <a:srgbClr val="0230AC"/>
      </a:accent2>
      <a:accent3>
        <a:srgbClr val="8F32AC"/>
      </a:accent3>
      <a:accent4>
        <a:srgbClr val="0057AC"/>
      </a:accent4>
      <a:accent5>
        <a:srgbClr val="EC5A00"/>
      </a:accent5>
      <a:accent6>
        <a:srgbClr val="ECEC00"/>
      </a:accent6>
      <a:hlink>
        <a:srgbClr val="4BBCFF"/>
      </a:hlink>
      <a:folHlink>
        <a:srgbClr val="C000C3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Cover">
  <a:themeElements>
    <a:clrScheme name="Другая 1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EC0B43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10520</TotalTime>
  <Words>2709</Words>
  <Application>Microsoft Office PowerPoint</Application>
  <PresentationFormat>Экран (16:9)</PresentationFormat>
  <Paragraphs>235</Paragraphs>
  <Slides>44</Slides>
  <Notes>2</Notes>
  <HiddenSlides>1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44</vt:i4>
      </vt:variant>
    </vt:vector>
  </HeadingPairs>
  <TitlesOfParts>
    <vt:vector size="51" baseType="lpstr">
      <vt:lpstr>Arial</vt:lpstr>
      <vt:lpstr>Calibri</vt:lpstr>
      <vt:lpstr>Symbol</vt:lpstr>
      <vt:lpstr>Times New Roman</vt:lpstr>
      <vt:lpstr>Wingdings</vt:lpstr>
      <vt:lpstr>Cover</vt:lpstr>
      <vt:lpstr>1_Cover</vt:lpstr>
      <vt:lpstr>Лекция 4 Метрология в современном производстве</vt:lpstr>
      <vt:lpstr>Метрология в современном производстве  Постановка проблемы</vt:lpstr>
      <vt:lpstr>1. Физические основы методов контроля и метрологии 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4. Технические основы метрологического обеспечения 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Благодарю за внимание!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</dc:creator>
  <cp:lastModifiedBy>Iveta</cp:lastModifiedBy>
  <cp:revision>478</cp:revision>
  <dcterms:created xsi:type="dcterms:W3CDTF">2014-06-27T12:30:22Z</dcterms:created>
  <dcterms:modified xsi:type="dcterms:W3CDTF">2024-04-09T09:25:07Z</dcterms:modified>
</cp:coreProperties>
</file>